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775D7481.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A23C3F-F83F-77F3-DB46-E3A4DB2A16B7}" name="Connor OLoughlin" initials="CO" userId="cd2dd71d79f43c4e" providerId="Windows Live"/>
  <p188:author id="{E2684BD8-D7E4-5C95-D08E-C50970774228}" name="Tristy Vick-Majors" initials="TV" userId="696d8bfd786e8e90"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DBF503-3A6F-41B5-A042-C11CA90D20D4}" v="1" dt="2025-05-27T14:09:41.186"/>
    <p1510:client id="{9A1D34DA-3F95-46B6-8B6D-B433B437E385}" v="137" dt="2025-05-28T04:44:24.363"/>
    <p1510:client id="{C1FE18FE-0D6F-44B2-8141-097DEFDDD8FA}" v="30" dt="2025-05-27T12:17:57.8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266" autoAdjust="0"/>
    <p:restoredTop sz="94658"/>
  </p:normalViewPr>
  <p:slideViewPr>
    <p:cSldViewPr snapToGrid="0">
      <p:cViewPr>
        <p:scale>
          <a:sx n="70" d="100"/>
          <a:sy n="70" d="100"/>
        </p:scale>
        <p:origin x="144"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8/10/relationships/authors" Target="authors.xml"/></Relationships>
</file>

<file path=ppt/comments/modernComment_100_775D7481.xml><?xml version="1.0" encoding="utf-8"?>
<p188:cmLst xmlns:a="http://schemas.openxmlformats.org/drawingml/2006/main" xmlns:r="http://schemas.openxmlformats.org/officeDocument/2006/relationships" xmlns:p188="http://schemas.microsoft.com/office/powerpoint/2018/8/main">
  <p188:cm id="{4B67A29A-1772-E944-B132-AE0E1651D728}" authorId="{E2684BD8-D7E4-5C95-D08E-C50970774228}" created="2025-05-22T09:27:40.679">
    <ac:txMkLst xmlns:ac="http://schemas.microsoft.com/office/drawing/2013/main/command">
      <pc:docMk xmlns:pc="http://schemas.microsoft.com/office/powerpoint/2013/main/command"/>
      <pc:sldMk xmlns:pc="http://schemas.microsoft.com/office/powerpoint/2013/main/command" cId="2002613377" sldId="256"/>
      <ac:spMk id="19" creationId="{1E0103E1-FA64-549E-4558-4A998588383C}"/>
      <ac:txMk cp="11" len="61">
        <ac:context len="424" hash="3012840141"/>
      </ac:txMk>
    </ac:txMkLst>
    <p188:pos x="14135386" y="2217176"/>
    <p188:replyLst>
      <p188:reply id="{5FBAAC6A-9BA6-43B8-B85A-B1FA4A140989}" authorId="{29A23C3F-F83F-77F3-DB46-E3A4DB2A16B7}" created="2025-05-23T00:53:18.707">
        <p188:txBody>
          <a:bodyPr/>
          <a:lstStyle/>
          <a:p>
            <a:r>
              <a:rPr lang="en-US"/>
              <a:t>Just to explain my thinking here, I am thinking that winter for each lake will generally be lower compared to other seasons, with more severe winters showing even more depressed levels of activity. Then I was theorizing that oligotrophic lakes would already be subjected to low nutrient conditions and relatively lower temperatures (since Lake Erie and Ontario are shallower in respect to Superior or Huron), so the bacterial communities may already be resilient to depleted nutrients and cold waters. I think the communities themselves change more drastically in response to seasonal conditions, rather than the reproductive and metabolic activities. In contrast, eutrophic lakes and their bacterial communities may not be as resilient to changes in nutrient concentration, DOM concentration, and DOM quality.</a:t>
            </a:r>
          </a:p>
        </p188:txBody>
      </p188:reply>
      <p188:reply id="{75D056C7-658B-2A46-B4BD-A021B3BE0CFE}" authorId="{E2684BD8-D7E4-5C95-D08E-C50970774228}" created="2025-05-28T10:36:15.619">
        <p188:txBody>
          <a:bodyPr/>
          <a:lstStyle/>
          <a:p>
            <a:r>
              <a:rPr lang="en-US"/>
              <a:t>Interesting, and I think it deserves more thought. One thing you would need to consider: if the communities change, how do they do it without changing reproductive and metabolic capabilities? Stated another way, what are the things that can lead to changes in community composition? </a:t>
            </a:r>
          </a:p>
        </p188:txBody>
      </p188:reply>
    </p188:replyLst>
    <p188:txBody>
      <a:bodyPr/>
      <a:lstStyle/>
      <a:p>
        <a:r>
          <a:rPr lang="en-US"/>
          <a:t>This needs to be more specific. Vary how?</a:t>
        </a:r>
      </a:p>
    </p188:txBody>
  </p188:cm>
  <p188:cm id="{D86C7F3B-906B-9E45-8093-F54CA1BF89FA}" authorId="{E2684BD8-D7E4-5C95-D08E-C50970774228}" status="resolved" created="2025-05-22T09:29:48.089" complete="100000">
    <ac:txMkLst xmlns:ac="http://schemas.microsoft.com/office/drawing/2013/main/command">
      <pc:docMk xmlns:pc="http://schemas.microsoft.com/office/powerpoint/2013/main/command"/>
      <pc:sldMk xmlns:pc="http://schemas.microsoft.com/office/powerpoint/2013/main/command" cId="2002613377" sldId="256"/>
      <ac:spMk id="19" creationId="{1E0103E1-FA64-549E-4558-4A998588383C}"/>
      <ac:txMk cp="418">
        <ac:context len="424" hash="3012840141"/>
      </ac:txMk>
    </ac:txMkLst>
    <p188:pos x="8714300" y="3229547"/>
    <p188:replyLst>
      <p188:reply id="{02D96B23-4A78-4D96-B28C-95DB19CB85BD}" authorId="{29A23C3F-F83F-77F3-DB46-E3A4DB2A16B7}" created="2025-05-22T22:31:21.625">
        <p188:txBody>
          <a:bodyPr/>
          <a:lstStyle/>
          <a:p>
            <a:r>
              <a:rPr lang="en-US"/>
              <a:t>Changed would to will. Also I was wondering, I have data on Chla concentration but not NPP (I used data that was uploaded into the MISG Google Drive), should I remove primary production?</a:t>
            </a:r>
          </a:p>
        </p188:txBody>
      </p188:reply>
    </p188:replyLst>
    <p188:txBody>
      <a:bodyPr/>
      <a:lstStyle/>
      <a:p>
        <a:r>
          <a:rPr lang="en-US"/>
          <a:t>It would be better to hypothesize a specific relationship. However, you could talk me into this being ok. Don’t use “would” in your hypotheses - it implies that there should also be an “if” - that is x would be true if y occurs, which is not what you are saying. You’re just hypothesizing that activity is modulated by…
Same goes for first hypothesis.</a:t>
        </a:r>
      </a:p>
    </p188:txBody>
  </p188:cm>
  <p188:cm id="{5D2F8C91-B14E-444A-A1F0-9A7AF50683B8}" authorId="{E2684BD8-D7E4-5C95-D08E-C50970774228}" status="resolved" created="2025-05-22T09:30:28.937" complete="100000">
    <ac:txMkLst xmlns:ac="http://schemas.microsoft.com/office/drawing/2013/main/command">
      <pc:docMk xmlns:pc="http://schemas.microsoft.com/office/powerpoint/2013/main/command"/>
      <pc:sldMk xmlns:pc="http://schemas.microsoft.com/office/powerpoint/2013/main/command" cId="2002613377" sldId="256"/>
      <ac:spMk id="19" creationId="{1E0103E1-FA64-549E-4558-4A998588383C}"/>
      <ac:txMk cp="418">
        <ac:context len="424" hash="3012840141"/>
      </ac:txMk>
    </ac:txMkLst>
    <p188:pos x="11686100" y="5221633"/>
    <p188:replyLst>
      <p188:reply id="{9C7311D3-C355-4A24-B1B6-74A3AE5E1B6E}" authorId="{29A23C3F-F83F-77F3-DB46-E3A4DB2A16B7}" created="2025-05-22T22:29:21.458">
        <p188:txBody>
          <a:bodyPr/>
          <a:lstStyle/>
          <a:p>
            <a:r>
              <a:rPr lang="en-US"/>
              <a:t>Fixed this</a:t>
            </a:r>
          </a:p>
        </p188:txBody>
      </p188:reply>
    </p188:replyLst>
    <p188:txBody>
      <a:bodyPr/>
      <a:lstStyle/>
      <a:p>
        <a:r>
          <a:rPr lang="en-US"/>
          <a:t>Change to “quality and”. You don’t need the extra words and comma .</a:t>
        </a:r>
      </a:p>
    </p188:txBody>
  </p188:cm>
  <p188:cm id="{656605F0-B7C1-EE47-8D72-A8EEC2EA6AE0}" authorId="{E2684BD8-D7E4-5C95-D08E-C50970774228}" status="resolved" created="2025-05-22T09:31:01.836" complete="100000">
    <ac:txMkLst xmlns:ac="http://schemas.microsoft.com/office/drawing/2013/main/command">
      <pc:docMk xmlns:pc="http://schemas.microsoft.com/office/powerpoint/2013/main/command"/>
      <pc:sldMk xmlns:pc="http://schemas.microsoft.com/office/powerpoint/2013/main/command" cId="2002613377" sldId="256"/>
      <ac:spMk id="20" creationId="{3AF5CC21-ABF3-96FB-3604-303FED867627}"/>
      <ac:txMk cp="107" len="20">
        <ac:context len="253" hash="43521631"/>
      </ac:txMk>
    </ac:txMkLst>
    <p188:pos x="4860758" y="4223084"/>
    <p188:replyLst>
      <p188:reply id="{EF18C783-9BBA-48BE-A2C2-768B441A6E8E}" authorId="{29A23C3F-F83F-77F3-DB46-E3A4DB2A16B7}" created="2025-05-23T00:41:22.668">
        <p188:txBody>
          <a:bodyPr/>
          <a:lstStyle/>
          <a:p>
            <a:r>
              <a:rPr lang="en-US"/>
              <a:t>Added “Dissolved”.</a:t>
            </a:r>
          </a:p>
        </p188:txBody>
      </p188:reply>
    </p188:replyLst>
    <p188:txBody>
      <a:bodyPr/>
      <a:lstStyle/>
      <a:p>
        <a:r>
          <a:rPr lang="en-US"/>
          <a:t>What kind of OM? Dissolved? Particulate? Total? Be specific.</a:t>
        </a:r>
      </a:p>
    </p188:txBody>
  </p188:cm>
  <p188:cm id="{8714ABF2-95CB-3B4D-BA1B-D5A11D8A8A81}" authorId="{E2684BD8-D7E4-5C95-D08E-C50970774228}" status="resolved" created="2025-05-22T09:31:16.802" complete="100000">
    <ac:txMkLst xmlns:ac="http://schemas.microsoft.com/office/drawing/2013/main/command">
      <pc:docMk xmlns:pc="http://schemas.microsoft.com/office/powerpoint/2013/main/command"/>
      <pc:sldMk xmlns:pc="http://schemas.microsoft.com/office/powerpoint/2013/main/command" cId="2002613377" sldId="256"/>
      <ac:spMk id="20" creationId="{3AF5CC21-ABF3-96FB-3604-303FED867627}"/>
      <ac:txMk cp="252">
        <ac:context len="253" hash="43521631"/>
      </ac:txMk>
    </ac:txMkLst>
    <p188:pos x="13678187" y="6247827"/>
    <p188:replyLst>
      <p188:reply id="{28579BC3-CD75-4866-B91E-00F1CF9A5488}" authorId="{29A23C3F-F83F-77F3-DB46-E3A4DB2A16B7}" created="2025-05-23T00:43:06.916">
        <p188:txBody>
          <a:bodyPr/>
          <a:lstStyle/>
          <a:p>
            <a:r>
              <a:rPr lang="en-US"/>
              <a:t>I put dissolved since I am assuming the nutrient data that Nicole has generated (Nox, NH4, and P) are from the dissolved nutrients mentioned in the Winter Grab protocol.</a:t>
            </a:r>
          </a:p>
        </p188:txBody>
      </p188:reply>
    </p188:replyLst>
    <p188:txBody>
      <a:bodyPr/>
      <a:lstStyle/>
      <a:p>
        <a:r>
          <a:rPr lang="en-US"/>
          <a:t>Same as above - what kind? </a:t>
        </a:r>
      </a:p>
    </p188:txBody>
  </p188:cm>
  <p188:cm id="{341042D4-7599-354E-8CB6-18C0E51A0437}" authorId="{E2684BD8-D7E4-5C95-D08E-C50970774228}" created="2025-05-22T09:32:01.966">
    <ac:txMkLst xmlns:ac="http://schemas.microsoft.com/office/drawing/2013/main/command">
      <pc:docMk xmlns:pc="http://schemas.microsoft.com/office/powerpoint/2013/main/command"/>
      <pc:sldMk xmlns:pc="http://schemas.microsoft.com/office/powerpoint/2013/main/command" cId="2002613377" sldId="256"/>
      <ac:spMk id="21" creationId="{0658F4CA-6F8E-70EA-CDA8-99A67A087359}"/>
      <ac:txMk cp="8" len="31">
        <ac:context len="167" hash="2606508162"/>
      </ac:txMk>
    </ac:txMkLst>
    <p188:pos x="10132308" y="1202948"/>
    <p188:replyLst>
      <p188:reply id="{77BA3EFD-0359-4FFC-AFE1-5581B7379DD1}" authorId="{29A23C3F-F83F-77F3-DB46-E3A4DB2A16B7}" created="2025-05-23T00:54:25.229">
        <p188:txBody>
          <a:bodyPr/>
          <a:lstStyle/>
          <a:p>
            <a:r>
              <a:rPr lang="en-US"/>
              <a:t>Is this better?</a:t>
            </a:r>
          </a:p>
        </p188:txBody>
      </p188:reply>
    </p188:replyLst>
    <p188:txBody>
      <a:bodyPr/>
      <a:lstStyle/>
      <a:p>
        <a:r>
          <a:rPr lang="en-US"/>
          <a:t>You should make this phrasing less convoluted.</a:t>
        </a:r>
      </a:p>
    </p188:txBody>
  </p188:cm>
  <p188:cm id="{354515EF-7C70-BC42-A77C-9BA9017A5F64}" authorId="{E2684BD8-D7E4-5C95-D08E-C50970774228}" status="resolved" created="2025-05-22T09:37:19.901" complete="100000">
    <ac:txMkLst xmlns:ac="http://schemas.microsoft.com/office/drawing/2013/main/command">
      <pc:docMk xmlns:pc="http://schemas.microsoft.com/office/powerpoint/2013/main/command"/>
      <pc:sldMk xmlns:pc="http://schemas.microsoft.com/office/powerpoint/2013/main/command" cId="2002613377" sldId="256"/>
      <ac:spMk id="23" creationId="{50B10A2C-EF73-A042-AC9A-ADD52B248016}"/>
      <ac:txMk cp="323">
        <ac:context len="324" hash="3144812643"/>
      </ac:txMk>
    </ac:txMkLst>
    <p188:pos x="12487779" y="1589899"/>
    <p188:txBody>
      <a:bodyPr/>
      <a:lstStyle/>
      <a:p>
        <a:r>
          <a:rPr lang="en-US"/>
          <a:t>Need to say what test you used for this, not just give a p value. It is also not clear what you were trying to predict, because what is plotted here is a relationship between leu and tdr, not a ratio. I know you were trying to model the ratio, but you’ve skipped providing info here that someone else would need to understand.
Should provide info on the relationship between leu and tdr for each plot - linear regression? Something? You’d probably need a type II regression, as there is not clearly a predictor variable.
Check proper way to write p value.</a:t>
        </a:r>
      </a:p>
    </p188:txBody>
  </p188:cm>
  <p188:cm id="{0C1F8D4B-7016-0A43-AE81-13BD2C552718}" authorId="{E2684BD8-D7E4-5C95-D08E-C50970774228}" status="resolved" created="2025-05-22T09:37:52.916" complete="100000">
    <ac:txMkLst xmlns:ac="http://schemas.microsoft.com/office/drawing/2013/main/command">
      <pc:docMk xmlns:pc="http://schemas.microsoft.com/office/powerpoint/2013/main/command"/>
      <pc:sldMk xmlns:pc="http://schemas.microsoft.com/office/powerpoint/2013/main/command" cId="2002613377" sldId="256"/>
      <ac:spMk id="26" creationId="{12D1A0B1-C3B6-56E6-BFC1-004E223D9B70}"/>
      <ac:txMk cp="40">
        <ac:context len="41" hash="2684773859"/>
      </ac:txMk>
    </ac:txMkLst>
    <p188:pos x="7558840" y="717885"/>
    <p188:replyLst>
      <p188:reply id="{092C87BA-AD4C-4D1F-BEA9-F711F908A30B}" authorId="{29A23C3F-F83F-77F3-DB46-E3A4DB2A16B7}" created="2025-05-27T05:05:51.380">
        <p188:txBody>
          <a:bodyPr/>
          <a:lstStyle/>
          <a:p>
            <a:r>
              <a:rPr lang="en-US"/>
              <a:t>Specified Dissolved organic matter</a:t>
            </a:r>
          </a:p>
        </p188:txBody>
      </p188:reply>
    </p188:replyLst>
    <p188:txBody>
      <a:bodyPr/>
      <a:lstStyle/>
      <a:p>
        <a:r>
          <a:rPr lang="en-US"/>
          <a:t>What kind of carbon? Inorganic, organic, dissolved, particulate, total, etc. need to be clear.</a:t>
        </a:r>
      </a:p>
    </p188:txBody>
  </p188:cm>
  <p188:cm id="{9363B3CC-55BC-0245-89C8-EDE8D6D2E50C}" authorId="{E2684BD8-D7E4-5C95-D08E-C50970774228}" status="resolved" created="2025-05-22T09:38:08.182" complete="100000">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17">
        <ac:context len="342" hash="784548053"/>
      </ac:txMk>
    </ac:txMkLst>
    <p188:pos x="2621167" y="716034"/>
    <p188:replyLst>
      <p188:reply id="{C3276E1E-7245-4341-BB08-C545291C7E84}" authorId="{29A23C3F-F83F-77F3-DB46-E3A4DB2A16B7}" created="2025-05-22T23:33:56.968">
        <p188:txBody>
          <a:bodyPr/>
          <a:lstStyle/>
          <a:p>
            <a:r>
              <a:rPr lang="en-US"/>
              <a:t>Yes, I referred back to some papers and it is capitalized.</a:t>
            </a:r>
          </a:p>
        </p188:txBody>
      </p188:reply>
    </p188:replyLst>
    <p188:txBody>
      <a:bodyPr/>
      <a:lstStyle/>
      <a:p>
        <a:r>
          <a:rPr lang="en-US"/>
          <a:t>Should be capitalized, no? Check the literature.</a:t>
        </a:r>
      </a:p>
    </p188:txBody>
  </p188:cm>
  <p188:cm id="{12364FE9-27E5-8549-9317-21182B513A06}" authorId="{E2684BD8-D7E4-5C95-D08E-C50970774228}" created="2025-05-22T09:39:29.478">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0" len="6">
        <ac:context len="342" hash="784548053"/>
      </ac:txMk>
    </ac:txMkLst>
    <p188:pos x="1135267" y="716034"/>
    <p188:replyLst>
      <p188:reply id="{0A99D059-2956-4224-B508-B7C82850B607}" authorId="{29A23C3F-F83F-77F3-DB46-E3A4DB2A16B7}" created="2025-05-27T05:05:22.611">
        <p188:txBody>
          <a:bodyPr/>
          <a:lstStyle/>
          <a:p>
            <a:r>
              <a:rPr lang="en-US"/>
              <a:t>Is this better?</a:t>
            </a:r>
          </a:p>
        </p188:txBody>
      </p188:reply>
    </p188:replyLst>
    <p188:txBody>
      <a:bodyPr/>
      <a:lstStyle/>
      <a:p>
        <a:r>
          <a:rPr lang="en-US"/>
          <a:t>Figure captions should describe the figure - the way this is written, it’s more like a method. Think about phrasing and look at how figure captions are phrased in some good papers.</a:t>
        </a:r>
      </a:p>
    </p188:txBody>
  </p188:cm>
  <p188:cm id="{C217ECAA-4CCC-054C-9AF0-E2634AB3B5D9}" authorId="{E2684BD8-D7E4-5C95-D08E-C50970774228}" status="resolved" created="2025-05-22T09:40:39.362" complete="100000">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17">
        <ac:context len="342" hash="784548053"/>
      </ac:txMk>
    </ac:txMkLst>
    <p188:pos x="2674507" y="960418"/>
    <p188:replyLst>
      <p188:reply id="{A6134679-4CCC-4C70-8287-FE048511794B}" authorId="{29A23C3F-F83F-77F3-DB46-E3A4DB2A16B7}" created="2025-05-27T05:05:05.142">
        <p188:txBody>
          <a:bodyPr/>
          <a:lstStyle/>
          <a:p>
            <a:r>
              <a:rPr lang="en-US"/>
              <a:t>I added in BIX and DOC data</a:t>
            </a:r>
          </a:p>
        </p188:txBody>
      </p188:reply>
    </p188:replyLst>
    <p188:txBody>
      <a:bodyPr/>
      <a:lstStyle/>
      <a:p>
        <a:r>
          <a:rPr lang="en-US"/>
          <a:t>Why choose HIX? Do other metrics give you different patterns or info? What can you conclude from this alone?</a:t>
        </a:r>
      </a:p>
    </p188:txBody>
  </p188:cm>
  <p188:cm id="{0CBA5261-6275-6E4E-956E-85D4B1F73BBB}" authorId="{E2684BD8-D7E4-5C95-D08E-C50970774228}" status="resolved" created="2025-05-22T09:41:26.794" complete="100000">
    <ac:txMkLst xmlns:ac="http://schemas.microsoft.com/office/drawing/2013/main/command">
      <pc:docMk xmlns:pc="http://schemas.microsoft.com/office/powerpoint/2013/main/command"/>
      <pc:sldMk xmlns:pc="http://schemas.microsoft.com/office/powerpoint/2013/main/command" cId="2002613377" sldId="256"/>
      <ac:spMk id="28" creationId="{3761291F-ACA8-DB04-5371-BDB9B9A829ED}"/>
      <ac:txMk cp="39">
        <ac:context len="40" hash="656787881"/>
      </ac:txMk>
    </ac:txMkLst>
    <p188:pos x="4030237" y="956193"/>
    <p188:replyLst>
      <p188:reply id="{FFDF8026-DFA1-46CC-90A1-F016CFC3CCD5}" authorId="{29A23C3F-F83F-77F3-DB46-E3A4DB2A16B7}" created="2025-05-23T00:18:29.893">
        <p188:txBody>
          <a:bodyPr/>
          <a:lstStyle/>
          <a:p>
            <a:r>
              <a:rPr lang="en-US"/>
              <a:t>The P values in the caption of figure 2 were for an ANOVA that I had run. I should clarify this. 
</a:t>
            </a:r>
          </a:p>
        </p188:txBody>
      </p188:reply>
    </p188:replyLst>
    <p188:txBody>
      <a:bodyPr/>
      <a:lstStyle/>
      <a:p>
        <a:r>
          <a:rPr lang="en-US"/>
          <a:t>Is this what you’re referring to in the caption on Fig 2? </a:t>
        </a:r>
      </a:p>
    </p188:txBody>
  </p188:cm>
  <p188:cm id="{5F47C09B-8AAE-9847-836A-128559574F94}" authorId="{E2684BD8-D7E4-5C95-D08E-C50970774228}" status="resolved" created="2025-05-22T09:42:05.892" complete="100000">
    <ac:txMkLst xmlns:ac="http://schemas.microsoft.com/office/drawing/2013/main/command">
      <pc:docMk xmlns:pc="http://schemas.microsoft.com/office/powerpoint/2013/main/command"/>
      <pc:sldMk xmlns:pc="http://schemas.microsoft.com/office/powerpoint/2013/main/command" cId="2002613377" sldId="256"/>
      <ac:spMk id="28" creationId="{3761291F-ACA8-DB04-5371-BDB9B9A829ED}"/>
      <ac:txMk cp="39">
        <ac:context len="40" hash="656787881"/>
      </ac:txMk>
    </ac:txMkLst>
    <p188:pos x="7792340" y="956193"/>
    <p188:replyLst>
      <p188:reply id="{7F19F8E9-1726-412C-A83B-A4F88CEE2ECC}" authorId="{29A23C3F-F83F-77F3-DB46-E3A4DB2A16B7}" created="2025-05-23T00:14:20.856">
        <p188:txBody>
          <a:bodyPr/>
          <a:lstStyle/>
          <a:p>
            <a:r>
              <a:rPr lang="en-US"/>
              <a:t>Moved this down.</a:t>
            </a:r>
          </a:p>
        </p188:txBody>
      </p188:reply>
    </p188:replyLst>
    <p188:txBody>
      <a:bodyPr/>
      <a:lstStyle/>
      <a:p>
        <a:r>
          <a:rPr lang="en-US"/>
          <a:t>Show this with Fig 2, not interrupted by DOM data.</a:t>
        </a:r>
      </a:p>
    </p188:txBody>
  </p188:cm>
  <p188:cm id="{D03A07D3-87FF-5044-A161-90E6A815A347}" authorId="{E2684BD8-D7E4-5C95-D08E-C50970774228}" status="resolved" created="2025-05-22T09:42:35.807" complete="100000">
    <ac:txMkLst xmlns:ac="http://schemas.microsoft.com/office/drawing/2013/main/command">
      <pc:docMk xmlns:pc="http://schemas.microsoft.com/office/powerpoint/2013/main/command"/>
      <pc:sldMk xmlns:pc="http://schemas.microsoft.com/office/powerpoint/2013/main/command" cId="2002613377" sldId="256"/>
      <ac:spMk id="26" creationId="{12D1A0B1-C3B6-56E6-BFC1-004E223D9B70}"/>
      <ac:txMk cp="40">
        <ac:context len="41" hash="2684773859"/>
      </ac:txMk>
    </ac:txMkLst>
    <p188:pos x="7609459" y="963902"/>
    <p188:replyLst>
      <p188:reply id="{B4070254-25C7-4B72-9A88-FC23D944A6FF}" authorId="{29A23C3F-F83F-77F3-DB46-E3A4DB2A16B7}" created="2025-05-23T00:14:09.525">
        <p188:txBody>
          <a:bodyPr/>
          <a:lstStyle/>
          <a:p>
            <a:r>
              <a:rPr lang="en-US"/>
              <a:t>I can do BIX as well. I do not have DOC data for winter 2025, so I was trying to find parameters that spanned the entire sampling effort. I will add an additional plot with whatever DOC data that I have.</a:t>
            </a:r>
          </a:p>
        </p188:txBody>
      </p188:reply>
    </p188:replyLst>
    <p188:txBody>
      <a:bodyPr/>
      <a:lstStyle/>
      <a:p>
        <a:r>
          <a:rPr lang="en-US"/>
          <a:t>Is this metric only giving you info on carbon? What is the difference between DOM and “carbon”?</a:t>
        </a:r>
      </a:p>
    </p188:txBody>
  </p188:cm>
  <p188:cm id="{9E9CDF45-641A-A94F-B07A-9B27CAC0E0AF}" authorId="{E2684BD8-D7E4-5C95-D08E-C50970774228}" status="resolved" created="2025-05-22T09:43:02.840" complete="100000">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104">
        <ac:context len="321" hash="3389395931"/>
      </ac:txMk>
    </ac:txMkLst>
    <p188:replyLst>
      <p188:reply id="{6626287C-523D-442E-B646-EA0652100AAF}" authorId="{29A23C3F-F83F-77F3-DB46-E3A4DB2A16B7}" created="2025-05-23T00:11:08.534">
        <p188:txBody>
          <a:bodyPr/>
          <a:lstStyle/>
          <a:p>
            <a:r>
              <a:rPr lang="en-US"/>
              <a:t>Funny Connor writing. I removed this. </a:t>
            </a:r>
          </a:p>
        </p188:txBody>
      </p188:reply>
    </p188:replyLst>
    <p188:txBody>
      <a:bodyPr/>
      <a:lstStyle/>
      <a:p>
        <a:r>
          <a:rPr lang="en-US"/>
          <a:t>? </a:t>
        </a:r>
      </a:p>
    </p188:txBody>
  </p188:cm>
  <p188:cm id="{51A08A9F-2B87-7C42-A372-05A24D992EA3}" authorId="{E2684BD8-D7E4-5C95-D08E-C50970774228}" status="resolved" created="2025-05-22T09:44:16.337" complete="100000">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140" len="63">
        <ac:context len="321" hash="3389395931"/>
      </ac:txMk>
    </ac:txMkLst>
    <p188:replyLst>
      <p188:reply id="{5B031D4B-F737-496F-BEC4-C3878182646C}" authorId="{29A23C3F-F83F-77F3-DB46-E3A4DB2A16B7}" created="2025-05-23T00:09:36.368">
        <p188:txBody>
          <a:bodyPr/>
          <a:lstStyle/>
          <a:p>
            <a:r>
              <a:rPr lang="en-US"/>
              <a:t>Typo. I meant to write predictor.</a:t>
            </a:r>
          </a:p>
        </p188:txBody>
      </p188:reply>
    </p188:replyLst>
    <p188:txBody>
      <a:bodyPr/>
      <a:lstStyle/>
      <a:p>
        <a:r>
          <a:rPr lang="en-US"/>
          <a:t>I’m not following. Usually you would choose the response variable and do model selection for predictors.</a:t>
        </a:r>
      </a:p>
    </p188:txBody>
  </p188:cm>
  <p188:cm id="{F501CCF0-9769-AF41-9DE3-FFFDABD3408D}" authorId="{E2684BD8-D7E4-5C95-D08E-C50970774228}" status="resolved" created="2025-05-22T09:45:48.483" complete="100000">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56" len="36">
        <ac:context len="321" hash="3389395931"/>
      </ac:txMk>
    </ac:txMkLst>
    <p188:replyLst>
      <p188:reply id="{1AAD49AC-2573-438C-B49B-4773AE8F37C2}" authorId="{29A23C3F-F83F-77F3-DB46-E3A4DB2A16B7}" created="2025-05-22T23:17:41.233">
        <p188:txBody>
          <a:bodyPr/>
          <a:lstStyle/>
          <a:p>
            <a:r>
              <a:rPr lang="en-US"/>
              <a:t>Added “linear regression”.</a:t>
            </a:r>
          </a:p>
        </p188:txBody>
      </p188:reply>
    </p188:replyLst>
    <p188:txBody>
      <a:bodyPr/>
      <a:lstStyle/>
      <a:p>
        <a:r>
          <a:rPr lang="en-US"/>
          <a:t>What kind of univariate models</a:t>
        </a:r>
      </a:p>
    </p188:txBody>
  </p188:cm>
  <p188:cm id="{DCC52F96-A2B5-2D4F-B7F8-76CC70AA3123}" authorId="{E2684BD8-D7E4-5C95-D08E-C50970774228}" status="resolved" created="2025-05-22T09:46:23.582" complete="100000">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206">
        <ac:context len="321" hash="3389395931"/>
      </ac:txMk>
    </ac:txMkLst>
    <p188:replyLst>
      <p188:reply id="{28523AC5-77B9-4FBC-9927-4F52900032A2}" authorId="{29A23C3F-F83F-77F3-DB46-E3A4DB2A16B7}" created="2025-05-22T23:17:02.220">
        <p188:txBody>
          <a:bodyPr/>
          <a:lstStyle/>
          <a:p>
            <a:r>
              <a:rPr lang="en-US"/>
              <a:t>Sounds good, I was unsure of this when writing.</a:t>
            </a:r>
          </a:p>
        </p188:txBody>
      </p188:reply>
    </p188:replyLst>
    <p188:txBody>
      <a:bodyPr/>
      <a:lstStyle/>
      <a:p>
        <a:r>
          <a:rPr lang="en-US"/>
          <a:t>I do not think you can capitalize this even at the beginning of a sentence. </a:t>
        </a:r>
      </a:p>
    </p188:txBody>
  </p188:cm>
  <p188:cm id="{1753FAD5-6643-2941-90CB-3BBC42393487}" authorId="{E2684BD8-D7E4-5C95-D08E-C50970774228}" status="resolved" created="2025-05-22T09:59:59.310" complete="100000">
    <ac:txMkLst xmlns:ac="http://schemas.microsoft.com/office/drawing/2013/main/command">
      <pc:docMk xmlns:pc="http://schemas.microsoft.com/office/powerpoint/2013/main/command"/>
      <pc:sldMk xmlns:pc="http://schemas.microsoft.com/office/powerpoint/2013/main/command" cId="2002613377" sldId="256"/>
      <ac:spMk id="35" creationId="{B48E0CFB-53D2-DDDD-6762-4EFCA586A26F}"/>
      <ac:txMk cp="195" len="1">
        <ac:context len="1621" hash="1205089626"/>
      </ac:txMk>
    </ac:txMkLst>
    <p188:pos x="4672053" y="1403229"/>
    <p188:txBody>
      <a:bodyPr/>
      <a:lstStyle/>
      <a:p>
        <a:r>
          <a:rPr lang="en-US"/>
          <a:t>And lab work</a:t>
        </a:r>
      </a:p>
    </p188:txBody>
    <p188:extLst>
      <p:ext xmlns:p="http://schemas.openxmlformats.org/presentationml/2006/main" uri="{57CB4572-C831-44C2-8A1C-0ADB6CCDFE69}">
        <p223:reactions xmlns:p223="http://schemas.microsoft.com/office/powerpoint/2022/03/main">
          <p223:rxn type="👍">
            <p223:instance time="2025-05-27T05:03:37.329" authorId="{29A23C3F-F83F-77F3-DB46-E3A4DB2A16B7}"/>
          </p223:rxn>
        </p223:reactions>
      </p:ext>
    </p188:extLst>
  </p188:cm>
  <p188:cm id="{34CA870C-1480-614F-9BB8-28EA19AB29F0}" authorId="{E2684BD8-D7E4-5C95-D08E-C50970774228}" status="resolved" created="2025-05-22T10:00:13.110" complete="100000">
    <ac:txMkLst xmlns:ac="http://schemas.microsoft.com/office/drawing/2013/main/command">
      <pc:docMk xmlns:pc="http://schemas.microsoft.com/office/powerpoint/2013/main/command"/>
      <pc:sldMk xmlns:pc="http://schemas.microsoft.com/office/powerpoint/2013/main/command" cId="2002613377" sldId="256"/>
      <ac:spMk id="35" creationId="{B48E0CFB-53D2-DDDD-6762-4EFCA586A26F}"/>
      <ac:txMk cp="418" len="2">
        <ac:context len="1621" hash="1205089626"/>
      </ac:txMk>
    </ac:txMkLst>
    <p188:pos x="2034871" y="1946568"/>
    <p188:txBody>
      <a:bodyPr/>
      <a:lstStyle/>
      <a:p>
        <a:r>
          <a:rPr lang="en-US"/>
          <a:t>And analysis</a:t>
        </a:r>
      </a:p>
    </p188:txBody>
    <p188:extLst>
      <p:ext xmlns:p="http://schemas.openxmlformats.org/presentationml/2006/main" uri="{57CB4572-C831-44C2-8A1C-0ADB6CCDFE69}">
        <p223:reactions xmlns:p223="http://schemas.microsoft.com/office/powerpoint/2022/03/main">
          <p223:rxn type="👍">
            <p223:instance time="2025-05-27T05:03:37.964" authorId="{29A23C3F-F83F-77F3-DB46-E3A4DB2A16B7}"/>
          </p223:rxn>
        </p223:reactions>
      </p:ext>
    </p188:extLst>
  </p188:cm>
  <p188:cm id="{2912D7E7-0F4F-4D07-A5BC-B2D89C11A5BA}" authorId="{29A23C3F-F83F-77F3-DB46-E3A4DB2A16B7}" status="resolved" created="2025-05-27T12:48:33.413" complete="100000">
    <pc:sldMkLst xmlns:pc="http://schemas.microsoft.com/office/powerpoint/2013/main/command">
      <pc:docMk/>
      <pc:sldMk cId="2002613377" sldId="256"/>
    </pc:sldMkLst>
    <p188:txBody>
      <a:bodyPr/>
      <a:lstStyle/>
      <a:p>
        <a:r>
          <a:rPr lang="en-US"/>
          <a:t>I looked into type II linear regressions and was a little confused. From what I understand, the numbers that I am reporting only show the relationship between the two parameters and does not treat either as predictor or response. It assumes that both parameters are random and have error associated in measurement that the researcher could not control. I figured the SMA would be best since it uses the ratio of the standard deviations to scale the slope. I log transformed the data, because I the data did not appear to be linear and I was worried about the normality. The data was homoscedastic though.</a:t>
        </a:r>
      </a:p>
    </p188:txBody>
  </p188:cm>
  <p188:cm id="{107570BB-1F49-DD45-971D-DC417EC74BC2}" authorId="{E2684BD8-D7E4-5C95-D08E-C50970774228}" created="2025-05-28T10:38:42.467">
    <ac:txMkLst xmlns:ac="http://schemas.microsoft.com/office/drawing/2013/main/command">
      <pc:docMk xmlns:pc="http://schemas.microsoft.com/office/powerpoint/2013/main/command"/>
      <pc:sldMk xmlns:pc="http://schemas.microsoft.com/office/powerpoint/2013/main/command" cId="2002613377" sldId="256"/>
      <ac:spMk id="20" creationId="{3AF5CC21-ABF3-96FB-3604-303FED867627}"/>
      <ac:txMk cp="209" len="18">
        <ac:context len="253" hash="43521631"/>
      </ac:txMk>
    </ac:txMkLst>
    <p188:pos x="5862244" y="6520543"/>
    <p188:txBody>
      <a:bodyPr/>
      <a:lstStyle/>
      <a:p>
        <a:r>
          <a:rPr lang="en-US"/>
          <a:t>Not raw, they are filtered, correct?
Would be more useful here to say how it was measured (e.g. Shimadzu)
Or even more useful would be to use this space to describe how the EEMS indices you report are calculated.</a:t>
        </a:r>
      </a:p>
    </p188:txBody>
  </p188:cm>
  <p188:cm id="{CF08845F-DD19-DE47-B608-26B3E1150F0E}" authorId="{E2684BD8-D7E4-5C95-D08E-C50970774228}" created="2025-05-28T10:45:50.809">
    <ac:txMkLst xmlns:ac="http://schemas.microsoft.com/office/drawing/2013/main/command">
      <pc:docMk xmlns:pc="http://schemas.microsoft.com/office/powerpoint/2013/main/command"/>
      <pc:sldMk xmlns:pc="http://schemas.microsoft.com/office/powerpoint/2013/main/command" cId="2002613377" sldId="256"/>
      <ac:spMk id="54" creationId="{660E6533-0E8A-20F1-7E53-2B13BBEB2695}"/>
      <ac:txMk cp="165" len="33">
        <ac:context len="236" hash="2039560607"/>
      </ac:txMk>
    </ac:txMkLst>
    <p188:pos x="7257429" y="1552604"/>
    <p188:txBody>
      <a:bodyPr/>
      <a:lstStyle/>
      <a:p>
        <a:r>
          <a:rPr lang="en-US"/>
          <a:t>Typo - be = been</a:t>
        </a:r>
      </a:p>
    </p188:txBody>
  </p188:cm>
  <p188:cm id="{DBED93A5-5C35-4344-BEE1-DECC2D962581}" authorId="{E2684BD8-D7E4-5C95-D08E-C50970774228}" created="2025-05-28T10:46:27.375">
    <ac:txMkLst xmlns:ac="http://schemas.microsoft.com/office/drawing/2013/main/command">
      <pc:docMk xmlns:pc="http://schemas.microsoft.com/office/powerpoint/2013/main/command"/>
      <pc:sldMk xmlns:pc="http://schemas.microsoft.com/office/powerpoint/2013/main/command" cId="2002613377" sldId="256"/>
      <ac:spMk id="54" creationId="{660E6533-0E8A-20F1-7E53-2B13BBEB2695}"/>
      <ac:txMk cp="7" len="1">
        <ac:context len="236" hash="2039560607"/>
      </ac:txMk>
    </ac:txMkLst>
    <p188:pos x="1386981" y="693068"/>
    <p188:txBody>
      <a:bodyPr/>
      <a:lstStyle/>
      <a:p>
        <a:r>
          <a:rPr lang="en-US"/>
          <a:t>For future reference, if n=1 you should also include that above the bar so that people don’t have to make assumptions.
Your n= text is also too small.</a:t>
        </a:r>
      </a:p>
    </p188:txBody>
  </p188:cm>
  <p188:cm id="{EFA72EC7-A702-2D48-B077-ECC54EB1D00A}" authorId="{E2684BD8-D7E4-5C95-D08E-C50970774228}" created="2025-05-28T10:48:52.360">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0" len="6">
        <ac:context len="342" hash="784548053"/>
      </ac:txMk>
    </ac:txMkLst>
    <p188:pos x="1111125" y="496709"/>
    <p188:txBody>
      <a:bodyPr/>
      <a:lstStyle/>
      <a:p>
        <a:r>
          <a:rPr lang="en-US"/>
          <a:t>The lake labels on the x-axis are too small.
The two panels are too far apart to use the a shared x axis. Move closer together, or make them bigger to fill the space.
n= are also too small here.
</a:t>
        </a:r>
      </a:p>
    </p188:txBody>
  </p188:cm>
  <p188:cm id="{50D3754E-656A-B94D-9719-1D313169CC7B}" authorId="{E2684BD8-D7E4-5C95-D08E-C50970774228}" created="2025-05-28T10:52:36.944">
    <ac:txMkLst xmlns:ac="http://schemas.microsoft.com/office/drawing/2013/main/command">
      <pc:docMk xmlns:pc="http://schemas.microsoft.com/office/powerpoint/2013/main/command"/>
      <pc:sldMk xmlns:pc="http://schemas.microsoft.com/office/powerpoint/2013/main/command" cId="2002613377" sldId="256"/>
      <ac:spMk id="34" creationId="{7FEB559F-495E-4EDF-C6CA-47F70A808998}"/>
      <ac:txMk cp="18" len="33">
        <ac:context len="302" hash="979532409"/>
      </ac:txMk>
    </ac:txMkLst>
    <p188:pos x="11422161" y="1701079"/>
    <p188:txBody>
      <a:bodyPr/>
      <a:lstStyle/>
      <a:p>
        <a:r>
          <a:rPr lang="en-US"/>
          <a:t>I’m wondering how you concluded that it needs to be a mixed effects model? What are the fixed and random effects? What hypothesis does this address? 
You do not need to put that on the poster, but you should be able to answer it.</a:t>
        </a:r>
      </a:p>
    </p188:txBody>
  </p188:cm>
  <p188:cm id="{57E8959B-B2FA-0743-915D-05A050C78455}" authorId="{E2684BD8-D7E4-5C95-D08E-C50970774228}" created="2025-05-28T10:53:28.394">
    <ac:txMkLst xmlns:ac="http://schemas.microsoft.com/office/drawing/2013/main/command">
      <pc:docMk xmlns:pc="http://schemas.microsoft.com/office/powerpoint/2013/main/command"/>
      <pc:sldMk xmlns:pc="http://schemas.microsoft.com/office/powerpoint/2013/main/command" cId="2002613377" sldId="256"/>
      <ac:spMk id="34" creationId="{7FEB559F-495E-4EDF-C6CA-47F70A808998}"/>
      <ac:txMk cp="220" len="53">
        <ac:context len="302" hash="979532409"/>
      </ac:txMk>
    </ac:txMkLst>
    <p188:pos x="11422161" y="4992919"/>
    <p188:txBody>
      <a:bodyPr/>
      <a:lstStyle/>
      <a:p>
        <a:r>
          <a:rPr lang="en-US"/>
          <a:t>This would be for difference in means between two groups. What are the two groups of interest? What question does this answer, or what hypothesis does it address?</a:t>
        </a:r>
      </a:p>
    </p188:txBody>
  </p188:cm>
</p188:cmLst>
</file>

<file path=ppt/media/image1.jpg>
</file>

<file path=ppt/media/image2.png>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7585CB-6B74-2E44-B849-0064BFE9D06A}" type="datetimeFigureOut">
              <a:rPr lang="en-US" smtClean="0"/>
              <a:t>5/28/25</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90EB55-E57A-F44F-9CCD-FD42C4AE1E65}" type="slidenum">
              <a:rPr lang="en-US" smtClean="0"/>
              <a:t>‹#›</a:t>
            </a:fld>
            <a:endParaRPr lang="en-US"/>
          </a:p>
        </p:txBody>
      </p:sp>
    </p:spTree>
    <p:extLst>
      <p:ext uri="{BB962C8B-B14F-4D97-AF65-F5344CB8AC3E}">
        <p14:creationId xmlns:p14="http://schemas.microsoft.com/office/powerpoint/2010/main" val="921529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90EB55-E57A-F44F-9CCD-FD42C4AE1E65}" type="slidenum">
              <a:rPr lang="en-US" smtClean="0"/>
              <a:t>1</a:t>
            </a:fld>
            <a:endParaRPr lang="en-US"/>
          </a:p>
        </p:txBody>
      </p:sp>
    </p:spTree>
    <p:extLst>
      <p:ext uri="{BB962C8B-B14F-4D97-AF65-F5344CB8AC3E}">
        <p14:creationId xmlns:p14="http://schemas.microsoft.com/office/powerpoint/2010/main" val="536767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7183123"/>
            <a:ext cx="37307520" cy="1528064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23053043"/>
            <a:ext cx="32918400" cy="10596877"/>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3642032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901103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2336800"/>
            <a:ext cx="946404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2336800"/>
            <a:ext cx="2784348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3300936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841425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10942333"/>
            <a:ext cx="37856160" cy="18257517"/>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9372573"/>
            <a:ext cx="37856160" cy="9601197"/>
          </a:xfrm>
        </p:spPr>
        <p:txBody>
          <a:bodyPr/>
          <a:lstStyle>
            <a:lvl1pPr marL="0" indent="0">
              <a:buNone/>
              <a:defRPr sz="11520">
                <a:solidFill>
                  <a:schemeClr val="tx1">
                    <a:tint val="82000"/>
                  </a:schemeClr>
                </a:solidFill>
              </a:defRPr>
            </a:lvl1pPr>
            <a:lvl2pPr marL="2194560" indent="0">
              <a:buNone/>
              <a:defRPr sz="9600">
                <a:solidFill>
                  <a:schemeClr val="tx1">
                    <a:tint val="82000"/>
                  </a:schemeClr>
                </a:solidFill>
              </a:defRPr>
            </a:lvl2pPr>
            <a:lvl3pPr marL="4389120" indent="0">
              <a:buNone/>
              <a:defRPr sz="8640">
                <a:solidFill>
                  <a:schemeClr val="tx1">
                    <a:tint val="82000"/>
                  </a:schemeClr>
                </a:solidFill>
              </a:defRPr>
            </a:lvl3pPr>
            <a:lvl4pPr marL="6583680" indent="0">
              <a:buNone/>
              <a:defRPr sz="7680">
                <a:solidFill>
                  <a:schemeClr val="tx1">
                    <a:tint val="82000"/>
                  </a:schemeClr>
                </a:solidFill>
              </a:defRPr>
            </a:lvl4pPr>
            <a:lvl5pPr marL="8778240" indent="0">
              <a:buNone/>
              <a:defRPr sz="7680">
                <a:solidFill>
                  <a:schemeClr val="tx1">
                    <a:tint val="82000"/>
                  </a:schemeClr>
                </a:solidFill>
              </a:defRPr>
            </a:lvl5pPr>
            <a:lvl6pPr marL="10972800" indent="0">
              <a:buNone/>
              <a:defRPr sz="7680">
                <a:solidFill>
                  <a:schemeClr val="tx1">
                    <a:tint val="82000"/>
                  </a:schemeClr>
                </a:solidFill>
              </a:defRPr>
            </a:lvl6pPr>
            <a:lvl7pPr marL="13167360" indent="0">
              <a:buNone/>
              <a:defRPr sz="7680">
                <a:solidFill>
                  <a:schemeClr val="tx1">
                    <a:tint val="82000"/>
                  </a:schemeClr>
                </a:solidFill>
              </a:defRPr>
            </a:lvl7pPr>
            <a:lvl8pPr marL="15361920" indent="0">
              <a:buNone/>
              <a:defRPr sz="7680">
                <a:solidFill>
                  <a:schemeClr val="tx1">
                    <a:tint val="82000"/>
                  </a:schemeClr>
                </a:solidFill>
              </a:defRPr>
            </a:lvl8pPr>
            <a:lvl9pPr marL="17556480" indent="0">
              <a:buNone/>
              <a:defRPr sz="7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604BE8-4E6C-4341-B57D-7A67E52DEDFF}" type="datetimeFigureOut">
              <a:rPr lang="en-US" smtClean="0"/>
              <a:t>5/28/25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583147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604BE8-4E6C-4341-B57D-7A67E52DEDFF}" type="datetimeFigureOut">
              <a:rPr lang="en-US" smtClean="0"/>
              <a:t>5/28/25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906129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336810"/>
            <a:ext cx="3785616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10759443"/>
            <a:ext cx="18568032"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6032480"/>
            <a:ext cx="18568032"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10759443"/>
            <a:ext cx="18659477"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6032480"/>
            <a:ext cx="18659477"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604BE8-4E6C-4341-B57D-7A67E52DEDFF}" type="datetimeFigureOut">
              <a:rPr lang="en-US" smtClean="0"/>
              <a:t>5/28/25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706709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604BE8-4E6C-4341-B57D-7A67E52DEDFF}" type="datetimeFigureOut">
              <a:rPr lang="en-US" smtClean="0"/>
              <a:t>5/28/25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865491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604BE8-4E6C-4341-B57D-7A67E52DEDFF}" type="datetimeFigureOut">
              <a:rPr lang="en-US" smtClean="0"/>
              <a:t>5/28/25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397775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6319530"/>
            <a:ext cx="22219920" cy="311912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C604BE8-4E6C-4341-B57D-7A67E52DEDFF}" type="datetimeFigureOut">
              <a:rPr lang="en-US" smtClean="0"/>
              <a:t>5/28/25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998054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6319530"/>
            <a:ext cx="22219920" cy="311912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C604BE8-4E6C-4341-B57D-7A67E52DEDFF}" type="datetimeFigureOut">
              <a:rPr lang="en-US" smtClean="0"/>
              <a:t>5/28/25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168583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2336810"/>
            <a:ext cx="3785616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11684000"/>
            <a:ext cx="3785616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40680650"/>
            <a:ext cx="9875520" cy="2336800"/>
          </a:xfrm>
          <a:prstGeom prst="rect">
            <a:avLst/>
          </a:prstGeom>
        </p:spPr>
        <p:txBody>
          <a:bodyPr vert="horz" lIns="91440" tIns="45720" rIns="91440" bIns="45720" rtlCol="0" anchor="ctr"/>
          <a:lstStyle>
            <a:lvl1pPr algn="l">
              <a:defRPr sz="5760">
                <a:solidFill>
                  <a:schemeClr val="tx1">
                    <a:tint val="82000"/>
                  </a:schemeClr>
                </a:solidFill>
              </a:defRPr>
            </a:lvl1pPr>
          </a:lstStyle>
          <a:p>
            <a:fld id="{5C604BE8-4E6C-4341-B57D-7A67E52DEDFF}" type="datetimeFigureOut">
              <a:rPr lang="en-US" smtClean="0"/>
              <a:t>5/28/25</a:t>
            </a:fld>
            <a:endParaRPr lang="en-US"/>
          </a:p>
        </p:txBody>
      </p:sp>
      <p:sp>
        <p:nvSpPr>
          <p:cNvPr id="5" name="Footer Placeholder 4"/>
          <p:cNvSpPr>
            <a:spLocks noGrp="1"/>
          </p:cNvSpPr>
          <p:nvPr>
            <p:ph type="ftr" sz="quarter" idx="3"/>
          </p:nvPr>
        </p:nvSpPr>
        <p:spPr>
          <a:xfrm>
            <a:off x="14538960" y="40680650"/>
            <a:ext cx="14813280" cy="2336800"/>
          </a:xfrm>
          <a:prstGeom prst="rect">
            <a:avLst/>
          </a:prstGeom>
        </p:spPr>
        <p:txBody>
          <a:bodyPr vert="horz" lIns="91440" tIns="45720" rIns="91440" bIns="45720" rtlCol="0" anchor="ctr"/>
          <a:lstStyle>
            <a:lvl1pPr algn="ctr">
              <a:defRPr sz="576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0998160" y="40680650"/>
            <a:ext cx="9875520" cy="2336800"/>
          </a:xfrm>
          <a:prstGeom prst="rect">
            <a:avLst/>
          </a:prstGeom>
        </p:spPr>
        <p:txBody>
          <a:bodyPr vert="horz" lIns="91440" tIns="45720" rIns="91440" bIns="45720" rtlCol="0" anchor="ctr"/>
          <a:lstStyle>
            <a:lvl1pPr algn="r">
              <a:defRPr sz="5760">
                <a:solidFill>
                  <a:schemeClr val="tx1">
                    <a:tint val="82000"/>
                  </a:schemeClr>
                </a:solidFill>
              </a:defRPr>
            </a:lvl1pPr>
          </a:lstStyle>
          <a:p>
            <a:fld id="{041110C1-BA6A-48A4-9DF7-3DBD5CF3DBF2}" type="slidenum">
              <a:rPr lang="en-US" smtClean="0"/>
              <a:t>‹#›</a:t>
            </a:fld>
            <a:endParaRPr lang="en-US"/>
          </a:p>
        </p:txBody>
      </p:sp>
    </p:spTree>
    <p:extLst>
      <p:ext uri="{BB962C8B-B14F-4D97-AF65-F5344CB8AC3E}">
        <p14:creationId xmlns:p14="http://schemas.microsoft.com/office/powerpoint/2010/main" val="19470618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tiff"/><Relationship Id="rId3" Type="http://schemas.microsoft.com/office/2018/10/relationships/comments" Target="../comments/modernComment_100_775D7481.xml"/><Relationship Id="rId7" Type="http://schemas.openxmlformats.org/officeDocument/2006/relationships/hyperlink" Target="https://doi.org/10.1073/pnas.2114840118"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doi.org/10.1029/2021JG006247" TargetMode="External"/><Relationship Id="rId11" Type="http://schemas.openxmlformats.org/officeDocument/2006/relationships/image" Target="../media/image6.tiff"/><Relationship Id="rId5" Type="http://schemas.openxmlformats.org/officeDocument/2006/relationships/image" Target="../media/image2.png"/><Relationship Id="rId10" Type="http://schemas.openxmlformats.org/officeDocument/2006/relationships/image" Target="../media/image5.tiff"/><Relationship Id="rId4" Type="http://schemas.openxmlformats.org/officeDocument/2006/relationships/image" Target="../media/image1.jpg"/><Relationship Id="rId9"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16000">
              <a:srgbClr val="FFFFFF"/>
            </a:gs>
            <a:gs pos="96330">
              <a:schemeClr val="accent1">
                <a:lumMod val="75000"/>
              </a:schemeClr>
            </a:gs>
            <a:gs pos="58000">
              <a:schemeClr val="accent1">
                <a:lumMod val="45000"/>
                <a:lumOff val="55000"/>
              </a:schemeClr>
            </a:gs>
            <a:gs pos="40000">
              <a:schemeClr val="accent1">
                <a:lumMod val="45000"/>
                <a:lumOff val="55000"/>
              </a:schemeClr>
            </a:gs>
            <a:gs pos="25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8350860-AF1B-4889-26DC-4B7BF5BAD5C6}"/>
              </a:ext>
            </a:extLst>
          </p:cNvPr>
          <p:cNvSpPr/>
          <p:nvPr/>
        </p:nvSpPr>
        <p:spPr>
          <a:xfrm>
            <a:off x="0" y="1"/>
            <a:ext cx="43891200" cy="3608724"/>
          </a:xfrm>
          <a:prstGeom prst="rect">
            <a:avLst/>
          </a:prstGeom>
          <a:noFill/>
          <a:ln>
            <a:no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Aft>
                <a:spcPts val="800"/>
              </a:spcAft>
              <a:buNone/>
            </a:pPr>
            <a:r>
              <a:rPr lang="en-US" sz="8000" b="1" i="0" u="none" strike="noStrike" dirty="0">
                <a:solidFill>
                  <a:srgbClr val="000000"/>
                </a:solidFill>
                <a:effectLst/>
                <a:latin typeface="Aptos" panose="020B0004020202020204" pitchFamily="34" charset="0"/>
              </a:rPr>
              <a:t>Seasonal Variation in Microbial </a:t>
            </a:r>
            <a:r>
              <a:rPr lang="en-US" sz="8000" b="1" dirty="0">
                <a:solidFill>
                  <a:srgbClr val="000000"/>
                </a:solidFill>
                <a:latin typeface="Aptos" panose="020B0004020202020204" pitchFamily="34" charset="0"/>
              </a:rPr>
              <a:t>C</a:t>
            </a:r>
            <a:r>
              <a:rPr lang="en-US" sz="8000" b="1" i="0" u="none" strike="noStrike" dirty="0">
                <a:solidFill>
                  <a:srgbClr val="000000"/>
                </a:solidFill>
                <a:effectLst/>
                <a:latin typeface="Aptos" panose="020B0004020202020204" pitchFamily="34" charset="0"/>
              </a:rPr>
              <a:t>ommunity </a:t>
            </a:r>
            <a:r>
              <a:rPr lang="en-US" sz="8000" b="1" dirty="0">
                <a:solidFill>
                  <a:srgbClr val="000000"/>
                </a:solidFill>
                <a:latin typeface="Aptos" panose="020B0004020202020204" pitchFamily="34" charset="0"/>
              </a:rPr>
              <a:t>D</a:t>
            </a:r>
            <a:r>
              <a:rPr lang="en-US" sz="8000" b="1" i="0" u="none" strike="noStrike" dirty="0">
                <a:solidFill>
                  <a:srgbClr val="000000"/>
                </a:solidFill>
                <a:effectLst/>
                <a:latin typeface="Aptos" panose="020B0004020202020204" pitchFamily="34" charset="0"/>
              </a:rPr>
              <a:t>ynamics and Organic </a:t>
            </a:r>
            <a:r>
              <a:rPr lang="en-US" sz="8000" b="1" dirty="0">
                <a:solidFill>
                  <a:srgbClr val="000000"/>
                </a:solidFill>
                <a:latin typeface="Aptos" panose="020B0004020202020204" pitchFamily="34" charset="0"/>
              </a:rPr>
              <a:t>M</a:t>
            </a:r>
            <a:r>
              <a:rPr lang="en-US" sz="8000" b="1" i="0" u="none" strike="noStrike" dirty="0">
                <a:solidFill>
                  <a:srgbClr val="000000"/>
                </a:solidFill>
                <a:effectLst/>
                <a:latin typeface="Aptos" panose="020B0004020202020204" pitchFamily="34" charset="0"/>
              </a:rPr>
              <a:t>atter in </a:t>
            </a:r>
            <a:r>
              <a:rPr lang="en-US" sz="8000" b="1" dirty="0">
                <a:solidFill>
                  <a:srgbClr val="000000"/>
                </a:solidFill>
                <a:latin typeface="Aptos" panose="020B0004020202020204" pitchFamily="34" charset="0"/>
              </a:rPr>
              <a:t>t</a:t>
            </a:r>
            <a:r>
              <a:rPr lang="en-US" sz="8000" b="1" i="0" u="none" strike="noStrike" dirty="0">
                <a:solidFill>
                  <a:srgbClr val="000000"/>
                </a:solidFill>
                <a:effectLst/>
                <a:latin typeface="Aptos" panose="020B0004020202020204" pitchFamily="34" charset="0"/>
              </a:rPr>
              <a:t>he Great Lakes </a:t>
            </a:r>
          </a:p>
          <a:p>
            <a:pPr algn="ctr" rtl="0">
              <a:spcAft>
                <a:spcPts val="800"/>
              </a:spcAft>
              <a:buNone/>
            </a:pPr>
            <a:r>
              <a:rPr lang="en-US" sz="4000" b="0" i="0" u="none" strike="noStrike" dirty="0">
                <a:solidFill>
                  <a:srgbClr val="000000"/>
                </a:solidFill>
                <a:effectLst/>
                <a:latin typeface="Aptos" panose="020B0004020202020204" pitchFamily="34" charset="0"/>
              </a:rPr>
              <a:t>Connor O’Loughlin</a:t>
            </a: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 Gord Paterson</a:t>
            </a: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 Nicole Wagner</a:t>
            </a:r>
            <a:r>
              <a:rPr lang="en-US" sz="4000" b="0" i="0" u="none" strike="noStrike" baseline="30000" dirty="0">
                <a:solidFill>
                  <a:srgbClr val="000000"/>
                </a:solidFill>
                <a:effectLst/>
                <a:latin typeface="Aptos" panose="020B0004020202020204" pitchFamily="34" charset="0"/>
              </a:rPr>
              <a:t>2</a:t>
            </a:r>
            <a:r>
              <a:rPr lang="en-US" sz="4000" b="0" i="0" u="none" strike="noStrike" dirty="0">
                <a:solidFill>
                  <a:srgbClr val="000000"/>
                </a:solidFill>
                <a:effectLst/>
                <a:latin typeface="Aptos" panose="020B0004020202020204" pitchFamily="34" charset="0"/>
              </a:rPr>
              <a:t>, Hunter Carrick</a:t>
            </a:r>
            <a:r>
              <a:rPr lang="en-US" sz="4000" b="0" i="0" u="none" strike="noStrike" baseline="30000" dirty="0">
                <a:solidFill>
                  <a:srgbClr val="000000"/>
                </a:solidFill>
                <a:effectLst/>
                <a:latin typeface="Aptos" panose="020B0004020202020204" pitchFamily="34" charset="0"/>
              </a:rPr>
              <a:t>3</a:t>
            </a:r>
            <a:r>
              <a:rPr lang="en-US" sz="4000" b="0" i="0" u="none" strike="noStrike" dirty="0">
                <a:solidFill>
                  <a:srgbClr val="000000"/>
                </a:solidFill>
                <a:effectLst/>
                <a:latin typeface="Aptos" panose="020B0004020202020204" pitchFamily="34" charset="0"/>
              </a:rPr>
              <a:t>, Jonathan Doubek</a:t>
            </a:r>
            <a:r>
              <a:rPr lang="en-US" sz="4000" b="0" i="0" u="none" strike="noStrike" baseline="30000" dirty="0">
                <a:solidFill>
                  <a:srgbClr val="000000"/>
                </a:solidFill>
                <a:effectLst/>
                <a:latin typeface="Aptos" panose="020B0004020202020204" pitchFamily="34" charset="0"/>
              </a:rPr>
              <a:t>4</a:t>
            </a:r>
            <a:r>
              <a:rPr lang="en-US" sz="4000" b="0" i="0" u="none" strike="noStrike" dirty="0">
                <a:solidFill>
                  <a:srgbClr val="000000"/>
                </a:solidFill>
                <a:effectLst/>
                <a:latin typeface="Aptos" panose="020B0004020202020204" pitchFamily="34" charset="0"/>
              </a:rPr>
              <a:t>, Donald Uzarski</a:t>
            </a:r>
            <a:r>
              <a:rPr lang="en-US" sz="4000" b="0" i="0" u="none" strike="noStrike" baseline="30000" dirty="0">
                <a:solidFill>
                  <a:srgbClr val="000000"/>
                </a:solidFill>
                <a:effectLst/>
                <a:latin typeface="Aptos" panose="020B0004020202020204" pitchFamily="34" charset="0"/>
              </a:rPr>
              <a:t>3</a:t>
            </a:r>
            <a:r>
              <a:rPr lang="en-US" sz="4000" b="0" i="0" u="none" strike="noStrike" dirty="0">
                <a:solidFill>
                  <a:srgbClr val="000000"/>
                </a:solidFill>
                <a:effectLst/>
                <a:latin typeface="Aptos" panose="020B0004020202020204" pitchFamily="34" charset="0"/>
              </a:rPr>
              <a:t>, Trista J. Vick-Majors</a:t>
            </a: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 with the Winter Grab Network</a:t>
            </a:r>
          </a:p>
          <a:p>
            <a:pPr algn="ctr" rtl="0">
              <a:spcAft>
                <a:spcPts val="800"/>
              </a:spcAft>
              <a:buNone/>
            </a:pP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Michigan Technological University, </a:t>
            </a:r>
            <a:r>
              <a:rPr lang="en-US" sz="4000" b="0" i="0" u="none" strike="noStrike" baseline="30000" dirty="0">
                <a:solidFill>
                  <a:srgbClr val="000000"/>
                </a:solidFill>
                <a:effectLst/>
                <a:latin typeface="Aptos" panose="020B0004020202020204" pitchFamily="34" charset="0"/>
              </a:rPr>
              <a:t>2</a:t>
            </a:r>
            <a:r>
              <a:rPr lang="en-US" sz="4000" b="0" i="0" u="none" strike="noStrike" dirty="0">
                <a:solidFill>
                  <a:srgbClr val="000000"/>
                </a:solidFill>
                <a:effectLst/>
                <a:latin typeface="Aptos" panose="020B0004020202020204" pitchFamily="34" charset="0"/>
              </a:rPr>
              <a:t>Oakland University, </a:t>
            </a:r>
            <a:r>
              <a:rPr lang="en-US" sz="4000" b="0" i="0" u="none" strike="noStrike" baseline="30000" dirty="0">
                <a:solidFill>
                  <a:srgbClr val="000000"/>
                </a:solidFill>
                <a:effectLst/>
                <a:latin typeface="Aptos" panose="020B0004020202020204" pitchFamily="34" charset="0"/>
              </a:rPr>
              <a:t>3</a:t>
            </a:r>
            <a:r>
              <a:rPr lang="en-US" sz="4000" b="0" i="0" u="none" strike="noStrike" dirty="0">
                <a:solidFill>
                  <a:srgbClr val="000000"/>
                </a:solidFill>
                <a:effectLst/>
                <a:latin typeface="Aptos" panose="020B0004020202020204" pitchFamily="34" charset="0"/>
              </a:rPr>
              <a:t>Central Michigan University, </a:t>
            </a:r>
            <a:r>
              <a:rPr lang="en-US" sz="4000" b="0" i="0" u="none" strike="noStrike" baseline="30000" dirty="0">
                <a:solidFill>
                  <a:srgbClr val="000000"/>
                </a:solidFill>
                <a:effectLst/>
                <a:latin typeface="Aptos" panose="020B0004020202020204" pitchFamily="34" charset="0"/>
              </a:rPr>
              <a:t>4</a:t>
            </a:r>
            <a:r>
              <a:rPr lang="en-US" sz="4000" b="0" i="0" u="none" strike="noStrike" dirty="0">
                <a:solidFill>
                  <a:srgbClr val="000000"/>
                </a:solidFill>
                <a:effectLst/>
                <a:latin typeface="Aptos" panose="020B0004020202020204" pitchFamily="34" charset="0"/>
              </a:rPr>
              <a:t>Lake Superior State University</a:t>
            </a:r>
            <a:endParaRPr lang="en-US" sz="8000" b="0" dirty="0">
              <a:effectLst/>
            </a:endParaRPr>
          </a:p>
          <a:p>
            <a:pPr>
              <a:buNone/>
            </a:pPr>
            <a:br>
              <a:rPr lang="en-US" dirty="0"/>
            </a:br>
            <a:endParaRPr lang="en-US" dirty="0"/>
          </a:p>
        </p:txBody>
      </p:sp>
      <p:pic>
        <p:nvPicPr>
          <p:cNvPr id="8" name="Picture 7" descr="A close-up of a logo&#10;&#10;AI-generated content may be incorrect.">
            <a:extLst>
              <a:ext uri="{FF2B5EF4-FFF2-40B4-BE49-F238E27FC236}">
                <a16:creationId xmlns:a16="http://schemas.microsoft.com/office/drawing/2014/main" id="{92522183-9D3D-0C41-E457-D21D146862A0}"/>
              </a:ext>
            </a:extLst>
          </p:cNvPr>
          <p:cNvPicPr>
            <a:picLocks noChangeAspect="1"/>
          </p:cNvPicPr>
          <p:nvPr/>
        </p:nvPicPr>
        <p:blipFill>
          <a:blip r:embed="rId4">
            <a:extLst>
              <a:ext uri="{28A0092B-C50C-407E-A947-70E740481C1C}">
                <a14:useLocalDpi xmlns:a14="http://schemas.microsoft.com/office/drawing/2010/main" val="0"/>
              </a:ext>
            </a:extLst>
          </a:blip>
          <a:srcRect t="18533"/>
          <a:stretch/>
        </p:blipFill>
        <p:spPr>
          <a:xfrm>
            <a:off x="625642" y="2192923"/>
            <a:ext cx="5823284" cy="2322738"/>
          </a:xfrm>
          <a:prstGeom prst="rect">
            <a:avLst/>
          </a:prstGeom>
        </p:spPr>
      </p:pic>
      <p:sp>
        <p:nvSpPr>
          <p:cNvPr id="10" name="TextBox 9">
            <a:extLst>
              <a:ext uri="{FF2B5EF4-FFF2-40B4-BE49-F238E27FC236}">
                <a16:creationId xmlns:a16="http://schemas.microsoft.com/office/drawing/2014/main" id="{4E726565-5600-9CA7-F4E3-AEC090E2AB05}"/>
              </a:ext>
            </a:extLst>
          </p:cNvPr>
          <p:cNvSpPr txBox="1"/>
          <p:nvPr/>
        </p:nvSpPr>
        <p:spPr>
          <a:xfrm>
            <a:off x="625643" y="5422596"/>
            <a:ext cx="14732667" cy="9536727"/>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Introduction</a:t>
            </a:r>
          </a:p>
          <a:p>
            <a:pPr marL="857250" indent="-857250">
              <a:lnSpc>
                <a:spcPct val="150000"/>
              </a:lnSpc>
              <a:buFont typeface="Arial" panose="020B0604020202020204" pitchFamily="34" charset="0"/>
              <a:buChar char="•"/>
            </a:pPr>
            <a:r>
              <a:rPr lang="en-US" sz="4400" dirty="0"/>
              <a:t>Winter has been regarded as a period of relative dormancy in limnetic systems</a:t>
            </a:r>
            <a:r>
              <a:rPr lang="en-US" sz="4400" baseline="30000" dirty="0"/>
              <a:t>1</a:t>
            </a:r>
            <a:r>
              <a:rPr lang="en-US" sz="4400" dirty="0"/>
              <a:t>, characterized by low biological activity.</a:t>
            </a:r>
          </a:p>
          <a:p>
            <a:pPr marL="857250" indent="-857250">
              <a:lnSpc>
                <a:spcPct val="150000"/>
              </a:lnSpc>
              <a:buFont typeface="Arial" panose="020B0604020202020204" pitchFamily="34" charset="0"/>
              <a:buChar char="•"/>
            </a:pPr>
            <a:r>
              <a:rPr lang="en-US" sz="4400" dirty="0"/>
              <a:t>Recent work has shown that microbial communities remain active</a:t>
            </a:r>
            <a:r>
              <a:rPr lang="en-US" sz="4400" baseline="30000" dirty="0"/>
              <a:t> </a:t>
            </a:r>
            <a:r>
              <a:rPr lang="en-US" sz="4400" dirty="0"/>
              <a:t>during winter</a:t>
            </a:r>
            <a:r>
              <a:rPr lang="en-US" sz="4400" baseline="30000" dirty="0"/>
              <a:t>2</a:t>
            </a:r>
            <a:r>
              <a:rPr lang="en-US" sz="4400" dirty="0"/>
              <a:t>, and important biogeochemical processes still occur</a:t>
            </a:r>
          </a:p>
          <a:p>
            <a:pPr marL="857250" indent="-857250">
              <a:lnSpc>
                <a:spcPct val="150000"/>
              </a:lnSpc>
              <a:buFont typeface="Arial" panose="020B0604020202020204" pitchFamily="34" charset="0"/>
              <a:buChar char="•"/>
            </a:pPr>
            <a:r>
              <a:rPr lang="en-US" sz="4400" dirty="0"/>
              <a:t>We present work aimed at understanding the microbial ecology of the Laurentian Great Lakes during winter.</a:t>
            </a:r>
          </a:p>
          <a:p>
            <a:endParaRPr lang="en-US" sz="4400" dirty="0"/>
          </a:p>
        </p:txBody>
      </p:sp>
      <p:sp>
        <p:nvSpPr>
          <p:cNvPr id="19" name="TextBox 18">
            <a:extLst>
              <a:ext uri="{FF2B5EF4-FFF2-40B4-BE49-F238E27FC236}">
                <a16:creationId xmlns:a16="http://schemas.microsoft.com/office/drawing/2014/main" id="{1E0103E1-FA64-549E-4558-4A998588383C}"/>
              </a:ext>
            </a:extLst>
          </p:cNvPr>
          <p:cNvSpPr txBox="1"/>
          <p:nvPr/>
        </p:nvSpPr>
        <p:spPr>
          <a:xfrm>
            <a:off x="625643" y="15213834"/>
            <a:ext cx="14732667" cy="974922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Hypotheses</a:t>
            </a:r>
          </a:p>
          <a:p>
            <a:pPr marL="857250" indent="-857250">
              <a:lnSpc>
                <a:spcPct val="150000"/>
              </a:lnSpc>
              <a:buFont typeface="Arial" panose="020B0604020202020204" pitchFamily="34" charset="0"/>
              <a:buChar char="•"/>
            </a:pPr>
            <a:r>
              <a:rPr lang="en-US" sz="4400" dirty="0"/>
              <a:t>Microbial activity will vary across years, lakes, and seasons, with a depressed level of activity in winter, marked by a relative decrease in bacterial production.</a:t>
            </a:r>
          </a:p>
          <a:p>
            <a:pPr marL="857250" indent="-857250">
              <a:lnSpc>
                <a:spcPct val="150000"/>
              </a:lnSpc>
              <a:buFont typeface="Arial" panose="020B0604020202020204" pitchFamily="34" charset="0"/>
              <a:buChar char="•"/>
            </a:pPr>
            <a:r>
              <a:rPr lang="en-US" sz="4400" dirty="0"/>
              <a:t>Dissolved organic carbon (DOC) and organic matter will vary across seasons and between lakes.</a:t>
            </a:r>
          </a:p>
          <a:p>
            <a:pPr marL="857250" indent="-857250">
              <a:lnSpc>
                <a:spcPct val="150000"/>
              </a:lnSpc>
              <a:buFont typeface="Arial" panose="020B0604020202020204" pitchFamily="34" charset="0"/>
              <a:buChar char="•"/>
            </a:pPr>
            <a:r>
              <a:rPr lang="en-US" sz="4400" dirty="0"/>
              <a:t>Terrestrial inputs of DOM will be higher in spring and summer across lakes, as indicated by a higher specific ultraviolet absorbance at 254 nm (SUVA254).</a:t>
            </a:r>
          </a:p>
          <a:p>
            <a:pPr marL="857250" indent="-857250">
              <a:lnSpc>
                <a:spcPct val="150000"/>
              </a:lnSpc>
              <a:buFont typeface="Arial" panose="020B0604020202020204" pitchFamily="34" charset="0"/>
              <a:buChar char="•"/>
            </a:pPr>
            <a:endParaRPr lang="en-US" sz="4400" dirty="0"/>
          </a:p>
        </p:txBody>
      </p:sp>
      <p:sp>
        <p:nvSpPr>
          <p:cNvPr id="20" name="TextBox 19">
            <a:extLst>
              <a:ext uri="{FF2B5EF4-FFF2-40B4-BE49-F238E27FC236}">
                <a16:creationId xmlns:a16="http://schemas.microsoft.com/office/drawing/2014/main" id="{3AF5CC21-ABF3-96FB-3604-303FED867627}"/>
              </a:ext>
            </a:extLst>
          </p:cNvPr>
          <p:cNvSpPr txBox="1"/>
          <p:nvPr/>
        </p:nvSpPr>
        <p:spPr>
          <a:xfrm>
            <a:off x="625642" y="25309286"/>
            <a:ext cx="14732668" cy="18483612"/>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Methods</a:t>
            </a:r>
          </a:p>
          <a:p>
            <a:pPr marL="857250" indent="-857250">
              <a:lnSpc>
                <a:spcPct val="150000"/>
              </a:lnSpc>
              <a:buFont typeface="Arial" panose="020B0604020202020204" pitchFamily="34" charset="0"/>
              <a:buChar char="•"/>
            </a:pPr>
            <a:r>
              <a:rPr lang="en-US" sz="4300" dirty="0"/>
              <a:t>Bacterial production was measured via incubations with tritiated leucine and thymidine.</a:t>
            </a:r>
          </a:p>
          <a:p>
            <a:pPr marL="857250" indent="-857250">
              <a:lnSpc>
                <a:spcPct val="150000"/>
              </a:lnSpc>
              <a:buFont typeface="Arial" panose="020B0604020202020204" pitchFamily="34" charset="0"/>
              <a:buChar char="•"/>
            </a:pPr>
            <a:r>
              <a:rPr lang="en-US" sz="4300" dirty="0"/>
              <a:t>Dissolved organic matter (DOM) was characterized using via fluorescence excitation-emission matrix spectroscopy.</a:t>
            </a:r>
          </a:p>
          <a:p>
            <a:pPr marL="857250" indent="-857250">
              <a:lnSpc>
                <a:spcPct val="150000"/>
              </a:lnSpc>
              <a:buFont typeface="Arial" panose="020B0604020202020204" pitchFamily="34" charset="0"/>
              <a:buChar char="•"/>
            </a:pPr>
            <a:r>
              <a:rPr lang="en-US" sz="4300" dirty="0"/>
              <a:t>Raw water samples were used to measure DOC.</a:t>
            </a:r>
          </a:p>
        </p:txBody>
      </p:sp>
      <p:pic>
        <p:nvPicPr>
          <p:cNvPr id="18" name="Picture 17" descr="A map of the north and the north&#10;&#10;AI-generated content may be incorrect.">
            <a:extLst>
              <a:ext uri="{FF2B5EF4-FFF2-40B4-BE49-F238E27FC236}">
                <a16:creationId xmlns:a16="http://schemas.microsoft.com/office/drawing/2014/main" id="{160C1248-A0C6-1ECB-CD92-0AC526E6BC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1080" y="31797019"/>
            <a:ext cx="14264646" cy="10087346"/>
          </a:xfrm>
          <a:prstGeom prst="rect">
            <a:avLst/>
          </a:prstGeom>
          <a:ln>
            <a:noFill/>
          </a:ln>
          <a:effectLst>
            <a:outerShdw blurRad="190500" algn="tl" rotWithShape="0">
              <a:srgbClr val="000000">
                <a:alpha val="70000"/>
              </a:srgbClr>
            </a:outerShdw>
          </a:effectLst>
        </p:spPr>
      </p:pic>
      <p:sp>
        <p:nvSpPr>
          <p:cNvPr id="21" name="TextBox 20">
            <a:extLst>
              <a:ext uri="{FF2B5EF4-FFF2-40B4-BE49-F238E27FC236}">
                <a16:creationId xmlns:a16="http://schemas.microsoft.com/office/drawing/2014/main" id="{0658F4CA-6F8E-70EA-CDA8-99A67A087359}"/>
              </a:ext>
            </a:extLst>
          </p:cNvPr>
          <p:cNvSpPr txBox="1"/>
          <p:nvPr/>
        </p:nvSpPr>
        <p:spPr>
          <a:xfrm>
            <a:off x="1735554" y="42138876"/>
            <a:ext cx="12512842" cy="1307794"/>
          </a:xfrm>
          <a:prstGeom prst="rect">
            <a:avLst/>
          </a:prstGeom>
          <a:noFill/>
        </p:spPr>
        <p:txBody>
          <a:bodyPr wrap="square" rtlCol="0">
            <a:noAutofit/>
          </a:bodyPr>
          <a:lstStyle/>
          <a:p>
            <a:r>
              <a:rPr lang="en-US" sz="2800" dirty="0"/>
              <a:t>Figure 1. This map shows sites sampled from February 2024 to February 2025. A geographical reference of the Laurentian Great Lakes is shown in the upper right corner.</a:t>
            </a:r>
          </a:p>
        </p:txBody>
      </p:sp>
      <p:sp>
        <p:nvSpPr>
          <p:cNvPr id="30" name="TextBox 29">
            <a:extLst>
              <a:ext uri="{FF2B5EF4-FFF2-40B4-BE49-F238E27FC236}">
                <a16:creationId xmlns:a16="http://schemas.microsoft.com/office/drawing/2014/main" id="{5C4E07FA-2D4A-1A14-6257-2D0C309E8C3D}"/>
              </a:ext>
            </a:extLst>
          </p:cNvPr>
          <p:cNvSpPr txBox="1"/>
          <p:nvPr/>
        </p:nvSpPr>
        <p:spPr>
          <a:xfrm>
            <a:off x="15802796" y="32080532"/>
            <a:ext cx="15014603" cy="11712366"/>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Terrestrial DOM Inputs</a:t>
            </a:r>
          </a:p>
        </p:txBody>
      </p:sp>
      <p:sp>
        <p:nvSpPr>
          <p:cNvPr id="31" name="TextBox 30">
            <a:extLst>
              <a:ext uri="{FF2B5EF4-FFF2-40B4-BE49-F238E27FC236}">
                <a16:creationId xmlns:a16="http://schemas.microsoft.com/office/drawing/2014/main" id="{C56DFED3-AC33-4787-6E68-6E01B4DBF64B}"/>
              </a:ext>
            </a:extLst>
          </p:cNvPr>
          <p:cNvSpPr txBox="1"/>
          <p:nvPr/>
        </p:nvSpPr>
        <p:spPr>
          <a:xfrm>
            <a:off x="16749436" y="42150529"/>
            <a:ext cx="13528525" cy="1562305"/>
          </a:xfrm>
          <a:prstGeom prst="rect">
            <a:avLst/>
          </a:prstGeom>
          <a:noFill/>
        </p:spPr>
        <p:txBody>
          <a:bodyPr wrap="square" rtlCol="0">
            <a:noAutofit/>
          </a:bodyPr>
          <a:lstStyle/>
          <a:p>
            <a:r>
              <a:rPr lang="en-US" sz="2800" dirty="0"/>
              <a:t>Figure 3. </a:t>
            </a:r>
            <a:r>
              <a:rPr lang="en-US" sz="2800" strike="sngStrike" dirty="0">
                <a:highlight>
                  <a:srgbClr val="FFFF00"/>
                </a:highlight>
              </a:rPr>
              <a:t>A series of </a:t>
            </a:r>
            <a:r>
              <a:rPr lang="en-US" sz="2800" dirty="0"/>
              <a:t>Box plots showing SUVA254, grouped by season and year for each lake. Higher SUVA254 values indicate tannin-like aromatic DOM, indicating terrestrial origin. Winter 2025 SUVA254 is currently being analyzed and therefore not shown.</a:t>
            </a:r>
          </a:p>
        </p:txBody>
      </p:sp>
      <p:sp>
        <p:nvSpPr>
          <p:cNvPr id="33" name="TextBox 32">
            <a:extLst>
              <a:ext uri="{FF2B5EF4-FFF2-40B4-BE49-F238E27FC236}">
                <a16:creationId xmlns:a16="http://schemas.microsoft.com/office/drawing/2014/main" id="{A46D7C52-B18F-D376-19A5-4CAAAD841DB2}"/>
              </a:ext>
            </a:extLst>
          </p:cNvPr>
          <p:cNvSpPr txBox="1"/>
          <p:nvPr/>
        </p:nvSpPr>
        <p:spPr>
          <a:xfrm>
            <a:off x="31307599" y="18572660"/>
            <a:ext cx="12191714" cy="1315006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Conclusions</a:t>
            </a:r>
          </a:p>
          <a:p>
            <a:pPr marL="571500" indent="-571500">
              <a:lnSpc>
                <a:spcPct val="150000"/>
              </a:lnSpc>
              <a:buFont typeface="Arial" panose="020B0604020202020204" pitchFamily="34" charset="0"/>
              <a:buChar char="•"/>
            </a:pPr>
            <a:r>
              <a:rPr lang="en-US" sz="3600" dirty="0"/>
              <a:t>Lake Huron DOC concentrations were unusually high in winter, however the sample size is small. Summer DOC was consistently the highest across lakes (Figure 1).</a:t>
            </a:r>
          </a:p>
          <a:p>
            <a:pPr marL="571500" indent="-571500">
              <a:lnSpc>
                <a:spcPct val="150000"/>
              </a:lnSpc>
              <a:buFont typeface="Arial" panose="020B0604020202020204" pitchFamily="34" charset="0"/>
              <a:buChar char="•"/>
            </a:pPr>
            <a:r>
              <a:rPr lang="en-US" sz="3600" dirty="0"/>
              <a:t>BIX values were more variable between lakes and seasons, indicating differences in autotrophic productivity linked to season and lake (Figure 2).</a:t>
            </a:r>
          </a:p>
          <a:p>
            <a:pPr marL="571500" indent="-571500">
              <a:lnSpc>
                <a:spcPct val="150000"/>
              </a:lnSpc>
              <a:buFont typeface="Arial" panose="020B0604020202020204" pitchFamily="34" charset="0"/>
              <a:buChar char="•"/>
            </a:pPr>
            <a:r>
              <a:rPr lang="en-US" sz="3600" dirty="0"/>
              <a:t>HIX remained relatively stable year-round, with each lake displaying unique shifts in HIX, and summer often having the lowest values (Figure 2).</a:t>
            </a:r>
          </a:p>
          <a:p>
            <a:pPr marL="571500" indent="-571500">
              <a:lnSpc>
                <a:spcPct val="150000"/>
              </a:lnSpc>
              <a:buFont typeface="Arial" panose="020B0604020202020204" pitchFamily="34" charset="0"/>
              <a:buChar char="•"/>
            </a:pPr>
            <a:r>
              <a:rPr lang="en-US" sz="3600" dirty="0"/>
              <a:t>In most lakes, winter had a higher SUVA254 value (Figure 3).</a:t>
            </a:r>
          </a:p>
          <a:p>
            <a:pPr marL="571500" indent="-571500">
              <a:lnSpc>
                <a:spcPct val="150000"/>
              </a:lnSpc>
              <a:buFont typeface="Arial" panose="020B0604020202020204" pitchFamily="34" charset="0"/>
              <a:buChar char="•"/>
            </a:pPr>
            <a:r>
              <a:rPr lang="en-US" sz="3600" dirty="0"/>
              <a:t>Winter 2025 bacterial production was lowest across lakes. Summer and spring bacterial production were the highest, with a distinct shift to bacterial growth (Figure 4).</a:t>
            </a:r>
          </a:p>
        </p:txBody>
      </p:sp>
      <p:sp>
        <p:nvSpPr>
          <p:cNvPr id="34" name="TextBox 33">
            <a:extLst>
              <a:ext uri="{FF2B5EF4-FFF2-40B4-BE49-F238E27FC236}">
                <a16:creationId xmlns:a16="http://schemas.microsoft.com/office/drawing/2014/main" id="{7FEB559F-495E-4EDF-C6CA-47F70A808998}"/>
              </a:ext>
            </a:extLst>
          </p:cNvPr>
          <p:cNvSpPr txBox="1"/>
          <p:nvPr/>
        </p:nvSpPr>
        <p:spPr>
          <a:xfrm rot="10800000" flipV="1">
            <a:off x="31307599" y="32076857"/>
            <a:ext cx="12191714" cy="6708943"/>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Future Directions</a:t>
            </a:r>
          </a:p>
          <a:p>
            <a:pPr marL="571500" indent="-571500">
              <a:lnSpc>
                <a:spcPct val="150000"/>
              </a:lnSpc>
              <a:buFont typeface="Arial" panose="020B0604020202020204" pitchFamily="34" charset="0"/>
              <a:buChar char="•"/>
            </a:pPr>
            <a:r>
              <a:rPr lang="en-US" sz="3600" dirty="0"/>
              <a:t>Make a mixed effect linear model that includes biological, chemical, and physical parameters to predict microbial activity.</a:t>
            </a:r>
          </a:p>
          <a:p>
            <a:pPr marL="571500" indent="-571500">
              <a:lnSpc>
                <a:spcPct val="150000"/>
              </a:lnSpc>
              <a:buFont typeface="Arial" panose="020B0604020202020204" pitchFamily="34" charset="0"/>
              <a:buChar char="•"/>
            </a:pPr>
            <a:r>
              <a:rPr lang="en-US" sz="3600" dirty="0"/>
              <a:t>Incorporate winter 2025 data into analyses.</a:t>
            </a:r>
          </a:p>
          <a:p>
            <a:pPr marL="571500" indent="-571500">
              <a:lnSpc>
                <a:spcPct val="150000"/>
              </a:lnSpc>
              <a:buFont typeface="Arial" panose="020B0604020202020204" pitchFamily="34" charset="0"/>
              <a:buChar char="•"/>
            </a:pPr>
            <a:r>
              <a:rPr lang="en-US" sz="3600" dirty="0"/>
              <a:t>Use robust statistical tests like Kruskal-Wallis t-test to analyze difference of means (due to small sample sizes)</a:t>
            </a:r>
          </a:p>
          <a:p>
            <a:pPr marL="571500" indent="-571500">
              <a:lnSpc>
                <a:spcPct val="150000"/>
              </a:lnSpc>
              <a:buFont typeface="Arial" panose="020B0604020202020204" pitchFamily="34" charset="0"/>
              <a:buChar char="•"/>
            </a:pPr>
            <a:endParaRPr lang="en-US" sz="4000" dirty="0"/>
          </a:p>
        </p:txBody>
      </p:sp>
      <p:sp>
        <p:nvSpPr>
          <p:cNvPr id="35" name="TextBox 34">
            <a:extLst>
              <a:ext uri="{FF2B5EF4-FFF2-40B4-BE49-F238E27FC236}">
                <a16:creationId xmlns:a16="http://schemas.microsoft.com/office/drawing/2014/main" id="{B48E0CFB-53D2-DDDD-6762-4EFCA586A26F}"/>
              </a:ext>
            </a:extLst>
          </p:cNvPr>
          <p:cNvSpPr txBox="1"/>
          <p:nvPr/>
        </p:nvSpPr>
        <p:spPr>
          <a:xfrm>
            <a:off x="31307596" y="39176870"/>
            <a:ext cx="12191717" cy="4616029"/>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4000" b="1" dirty="0"/>
              <a:t>Acknowledgements</a:t>
            </a:r>
          </a:p>
          <a:p>
            <a:r>
              <a:rPr lang="en-US" kern="100" dirty="0">
                <a:latin typeface="Aptos" panose="020B0004020202020204" pitchFamily="34" charset="0"/>
                <a:ea typeface="Aptos" panose="020B0004020202020204" pitchFamily="34" charset="0"/>
                <a:cs typeface="Times New Roman" panose="02020603050405020304" pitchFamily="18" charset="0"/>
              </a:rPr>
              <a:t>We would like to thank Maci Quintanilla, Garrett </a:t>
            </a:r>
            <a:r>
              <a:rPr lang="en-US" kern="100" dirty="0" err="1">
                <a:latin typeface="Aptos" panose="020B0004020202020204" pitchFamily="34" charset="0"/>
                <a:ea typeface="Aptos" panose="020B0004020202020204" pitchFamily="34" charset="0"/>
                <a:cs typeface="Times New Roman" panose="02020603050405020304" pitchFamily="18" charset="0"/>
              </a:rPr>
              <a:t>Lukosavich</a:t>
            </a:r>
            <a:r>
              <a:rPr lang="en-US" kern="100" dirty="0">
                <a:latin typeface="Aptos" panose="020B0004020202020204" pitchFamily="34" charset="0"/>
                <a:ea typeface="Aptos" panose="020B0004020202020204" pitchFamily="34" charset="0"/>
                <a:cs typeface="Times New Roman" panose="02020603050405020304" pitchFamily="18" charset="0"/>
              </a:rPr>
              <a:t>, Mitch Kehne, Allen Cureton, Mari Leland, K.M. Shafi, and An Nguyen for assistance with sample collection and lab work, the Great Lakes Research Center for providing logistical and financial support, and the Great Lakes Winter Network for support. Special thanks to the Winter Grab network for participating in sample collection and analysis. This work is supported by a Michigan Sea Grant award to TVM (SUBK00020867).</a:t>
            </a:r>
            <a:endParaRPr lang="en-US" sz="3200" dirty="0"/>
          </a:p>
          <a:p>
            <a:pPr algn="ctr"/>
            <a:r>
              <a:rPr lang="en-US" sz="4000" b="1" dirty="0"/>
              <a:t>Literature Cited</a:t>
            </a:r>
          </a:p>
          <a:p>
            <a:r>
              <a:rPr lang="en-US" sz="1400" dirty="0">
                <a:effectLst/>
              </a:rPr>
              <a:t>1. </a:t>
            </a:r>
            <a:r>
              <a:rPr lang="en-US" sz="1400" dirty="0" err="1">
                <a:effectLst/>
              </a:rPr>
              <a:t>Ozersky</a:t>
            </a:r>
            <a:r>
              <a:rPr lang="en-US" sz="1400" dirty="0">
                <a:effectLst/>
              </a:rPr>
              <a:t>, T., </a:t>
            </a:r>
            <a:r>
              <a:rPr lang="en-US" sz="1400" dirty="0" err="1">
                <a:effectLst/>
              </a:rPr>
              <a:t>Bramburger</a:t>
            </a:r>
            <a:r>
              <a:rPr lang="en-US" sz="1400" dirty="0">
                <a:effectLst/>
              </a:rPr>
              <a:t>, A. J., Elgin, A. K., Vanderploeg, H. A., Wang, J., Austin, J. A., Carrick, H. J., </a:t>
            </a:r>
            <a:r>
              <a:rPr lang="en-US" sz="1400" dirty="0" err="1">
                <a:effectLst/>
              </a:rPr>
              <a:t>Chavarie</a:t>
            </a:r>
            <a:r>
              <a:rPr lang="en-US" sz="1400" dirty="0">
                <a:effectLst/>
              </a:rPr>
              <a:t>, L., Depew, D. C., Fisk, A. T., Hampton, S. E., Hinchey, E. K., North, R. L., Wells, M. G., </a:t>
            </a:r>
            <a:r>
              <a:rPr lang="en-US" sz="1400" dirty="0" err="1">
                <a:effectLst/>
              </a:rPr>
              <a:t>Xenopoulos</a:t>
            </a:r>
            <a:r>
              <a:rPr lang="en-US" sz="1400" dirty="0">
                <a:effectLst/>
              </a:rPr>
              <a:t>, M. A., Coleman, M. L., Duhaime, M. B., Fujisaki-</a:t>
            </a:r>
            <a:r>
              <a:rPr lang="en-US" sz="1400" dirty="0" err="1">
                <a:effectLst/>
              </a:rPr>
              <a:t>Manome</a:t>
            </a:r>
            <a:r>
              <a:rPr lang="en-US" sz="1400" dirty="0">
                <a:effectLst/>
              </a:rPr>
              <a:t>, A., McKay, R. M., … </a:t>
            </a:r>
            <a:r>
              <a:rPr lang="en-US" sz="1400" dirty="0" err="1">
                <a:effectLst/>
              </a:rPr>
              <a:t>Zastepa</a:t>
            </a:r>
            <a:r>
              <a:rPr lang="en-US" sz="1400" dirty="0">
                <a:effectLst/>
              </a:rPr>
              <a:t>, A. (2021). The Changing Face of Winter: Lessons and Questions From the Laurentian Great Lakes. </a:t>
            </a:r>
            <a:r>
              <a:rPr lang="en-US" sz="1400" i="1" dirty="0">
                <a:effectLst/>
              </a:rPr>
              <a:t>Journal of Geophysical Research: </a:t>
            </a:r>
            <a:r>
              <a:rPr lang="en-US" sz="1400" i="1" dirty="0" err="1">
                <a:effectLst/>
              </a:rPr>
              <a:t>Biogeosciences</a:t>
            </a:r>
            <a:r>
              <a:rPr lang="en-US" sz="1400" dirty="0">
                <a:effectLst/>
              </a:rPr>
              <a:t>, </a:t>
            </a:r>
            <a:r>
              <a:rPr lang="en-US" sz="1400" i="1" dirty="0">
                <a:effectLst/>
              </a:rPr>
              <a:t>126</a:t>
            </a:r>
            <a:r>
              <a:rPr lang="en-US" sz="1400" dirty="0">
                <a:effectLst/>
              </a:rPr>
              <a:t>(6), e2021JG006247. </a:t>
            </a:r>
            <a:r>
              <a:rPr lang="en-US" sz="1400" dirty="0">
                <a:effectLst/>
                <a:hlinkClick r:id="rId6"/>
              </a:rPr>
              <a:t>https://doi.org/10.1029/2021JG006247</a:t>
            </a:r>
            <a:endParaRPr lang="en-US" sz="1400" dirty="0">
              <a:effectLst/>
            </a:endParaRPr>
          </a:p>
          <a:p>
            <a:r>
              <a:rPr lang="en-US" sz="1400" dirty="0"/>
              <a:t>2. Hébert, M.-P., Beisner, B. E., Rautio, M., &amp; </a:t>
            </a:r>
            <a:r>
              <a:rPr lang="en-US" sz="1400" dirty="0" err="1"/>
              <a:t>Fussmann</a:t>
            </a:r>
            <a:r>
              <a:rPr lang="en-US" sz="1400" dirty="0"/>
              <a:t>, G. F. (2021). Warming winters in lakes: Later ice onset promotes consumer overwintering and shapes springtime planktonic food webs. </a:t>
            </a:r>
            <a:r>
              <a:rPr lang="en-US" sz="1400" i="1" dirty="0"/>
              <a:t>Proceedings of the National Academy of Sciences</a:t>
            </a:r>
            <a:r>
              <a:rPr lang="en-US" sz="1400" dirty="0"/>
              <a:t>, </a:t>
            </a:r>
            <a:r>
              <a:rPr lang="en-US" sz="1400" i="1" dirty="0"/>
              <a:t>118</a:t>
            </a:r>
            <a:r>
              <a:rPr lang="en-US" sz="1400" dirty="0"/>
              <a:t>(48), e2114840118. </a:t>
            </a:r>
            <a:r>
              <a:rPr lang="en-US" sz="1400" dirty="0">
                <a:hlinkClick r:id="rId7"/>
              </a:rPr>
              <a:t>https://doi.org/10.1073/pnas.2114840118</a:t>
            </a:r>
            <a:endParaRPr lang="en-US" sz="1400" dirty="0"/>
          </a:p>
          <a:p>
            <a:r>
              <a:rPr lang="en-US" sz="1400" dirty="0"/>
              <a:t>3. Hansen, A., Fleck, J., Kraus, T., Downing, B., </a:t>
            </a:r>
            <a:r>
              <a:rPr lang="en-US" sz="1400" dirty="0" err="1"/>
              <a:t>Dessonneck</a:t>
            </a:r>
            <a:r>
              <a:rPr lang="en-US" sz="1400" dirty="0"/>
              <a:t>, T., &amp; Bergamaschi, B. (2018). </a:t>
            </a:r>
            <a:r>
              <a:rPr lang="en-US" sz="1400" i="1" dirty="0"/>
              <a:t>Procedures for Using the Horiba Scientific </a:t>
            </a:r>
            <a:r>
              <a:rPr lang="en-US" sz="1400" i="1" dirty="0" err="1"/>
              <a:t>Aqualog</a:t>
            </a:r>
            <a:r>
              <a:rPr lang="en-US" sz="1400" i="1" dirty="0"/>
              <a:t> </a:t>
            </a:r>
            <a:r>
              <a:rPr lang="en-US" sz="1400" i="1" dirty="0" err="1"/>
              <a:t>Flourometer</a:t>
            </a:r>
            <a:r>
              <a:rPr lang="en-US" sz="1400" i="1" dirty="0"/>
              <a:t> to Measure Absorbance and </a:t>
            </a:r>
            <a:r>
              <a:rPr lang="en-US" sz="1400" i="1" dirty="0" err="1"/>
              <a:t>Flourescence</a:t>
            </a:r>
            <a:r>
              <a:rPr lang="en-US" sz="1400" i="1" dirty="0"/>
              <a:t> from Dissolved Organic Matter</a:t>
            </a:r>
            <a:r>
              <a:rPr lang="en-US" sz="1400" dirty="0"/>
              <a:t> (Open-File Report 1096; Open-File Report, Issue 1096, p. 42). USGS.</a:t>
            </a:r>
          </a:p>
          <a:p>
            <a:endParaRPr lang="en-US" sz="1600" dirty="0"/>
          </a:p>
          <a:p>
            <a:endParaRPr lang="en-US" sz="2800" dirty="0"/>
          </a:p>
          <a:p>
            <a:pPr algn="ctr"/>
            <a:endParaRPr lang="en-US" sz="3600" dirty="0"/>
          </a:p>
        </p:txBody>
      </p:sp>
      <p:sp>
        <p:nvSpPr>
          <p:cNvPr id="22" name="TextBox 21">
            <a:extLst>
              <a:ext uri="{FF2B5EF4-FFF2-40B4-BE49-F238E27FC236}">
                <a16:creationId xmlns:a16="http://schemas.microsoft.com/office/drawing/2014/main" id="{C2105687-C5B0-89D9-C6D2-6FD847F66447}"/>
              </a:ext>
            </a:extLst>
          </p:cNvPr>
          <p:cNvSpPr txBox="1"/>
          <p:nvPr/>
        </p:nvSpPr>
        <p:spPr>
          <a:xfrm>
            <a:off x="31224600" y="5422596"/>
            <a:ext cx="12274711" cy="12795931"/>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000" b="1" dirty="0"/>
              <a:t>Seasonal and Annual Bacterial Production </a:t>
            </a:r>
          </a:p>
        </p:txBody>
      </p:sp>
      <p:sp>
        <p:nvSpPr>
          <p:cNvPr id="23" name="TextBox 22">
            <a:extLst>
              <a:ext uri="{FF2B5EF4-FFF2-40B4-BE49-F238E27FC236}">
                <a16:creationId xmlns:a16="http://schemas.microsoft.com/office/drawing/2014/main" id="{50B10A2C-EF73-A042-AC9A-ADD52B248016}"/>
              </a:ext>
            </a:extLst>
          </p:cNvPr>
          <p:cNvSpPr txBox="1"/>
          <p:nvPr/>
        </p:nvSpPr>
        <p:spPr>
          <a:xfrm>
            <a:off x="31758597" y="15047457"/>
            <a:ext cx="10996398" cy="2583158"/>
          </a:xfrm>
          <a:prstGeom prst="rect">
            <a:avLst/>
          </a:prstGeom>
          <a:noFill/>
          <a:ln>
            <a:noFill/>
          </a:ln>
        </p:spPr>
        <p:txBody>
          <a:bodyPr wrap="square" rtlCol="0">
            <a:noAutofit/>
          </a:bodyPr>
          <a:lstStyle/>
          <a:p>
            <a:r>
              <a:rPr lang="en-US" sz="2800" dirty="0"/>
              <a:t>Figure 4. A series of scatter plots showing the relationship between leucine and thymidine uptake for each lake. Season and year are denoted by shape and color, respectively. A larger uptake of leucine relative to thymidine suggests bacterial maintenance over bacterial growth The dotted grey line shows a 1:1 relationship.</a:t>
            </a:r>
          </a:p>
        </p:txBody>
      </p:sp>
      <p:pic>
        <p:nvPicPr>
          <p:cNvPr id="43" name="Picture 42" descr="A screenshot of a graph&#10;&#10;AI-generated content may be incorrect.">
            <a:extLst>
              <a:ext uri="{FF2B5EF4-FFF2-40B4-BE49-F238E27FC236}">
                <a16:creationId xmlns:a16="http://schemas.microsoft.com/office/drawing/2014/main" id="{1435D47F-ACDF-6748-C272-7660A37A1EB7}"/>
              </a:ext>
            </a:extLst>
          </p:cNvPr>
          <p:cNvPicPr>
            <a:picLocks noChangeAspect="1"/>
          </p:cNvPicPr>
          <p:nvPr/>
        </p:nvPicPr>
        <p:blipFill>
          <a:blip r:embed="rId8">
            <a:extLst>
              <a:ext uri="{28A0092B-C50C-407E-A947-70E740481C1C}">
                <a14:useLocalDpi xmlns:a14="http://schemas.microsoft.com/office/drawing/2010/main" val="0"/>
              </a:ext>
            </a:extLst>
          </a:blip>
          <a:srcRect l="574" t="246" r="1105" b="1542"/>
          <a:stretch>
            <a:fillRect/>
          </a:stretch>
        </p:blipFill>
        <p:spPr>
          <a:xfrm>
            <a:off x="31307596" y="7722323"/>
            <a:ext cx="12112089" cy="6734934"/>
          </a:xfrm>
          <a:prstGeom prst="rect">
            <a:avLst/>
          </a:prstGeom>
        </p:spPr>
      </p:pic>
      <p:grpSp>
        <p:nvGrpSpPr>
          <p:cNvPr id="7" name="Group 6">
            <a:extLst>
              <a:ext uri="{FF2B5EF4-FFF2-40B4-BE49-F238E27FC236}">
                <a16:creationId xmlns:a16="http://schemas.microsoft.com/office/drawing/2014/main" id="{5B7B2351-A53D-8B8C-6878-C2891A5B2F15}"/>
              </a:ext>
            </a:extLst>
          </p:cNvPr>
          <p:cNvGrpSpPr/>
          <p:nvPr/>
        </p:nvGrpSpPr>
        <p:grpSpPr>
          <a:xfrm>
            <a:off x="15802798" y="5422596"/>
            <a:ext cx="15014602" cy="12792257"/>
            <a:chOff x="15818034" y="18865515"/>
            <a:chExt cx="15014603" cy="12792257"/>
          </a:xfrm>
        </p:grpSpPr>
        <p:sp>
          <p:nvSpPr>
            <p:cNvPr id="28" name="TextBox 27">
              <a:extLst>
                <a:ext uri="{FF2B5EF4-FFF2-40B4-BE49-F238E27FC236}">
                  <a16:creationId xmlns:a16="http://schemas.microsoft.com/office/drawing/2014/main" id="{3761291F-ACA8-DB04-5371-BDB9B9A829ED}"/>
                </a:ext>
              </a:extLst>
            </p:cNvPr>
            <p:cNvSpPr txBox="1"/>
            <p:nvPr/>
          </p:nvSpPr>
          <p:spPr>
            <a:xfrm>
              <a:off x="15818034" y="18865515"/>
              <a:ext cx="15014603" cy="12792257"/>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Dissolved Organic Carbon Concentration </a:t>
              </a:r>
            </a:p>
          </p:txBody>
        </p:sp>
        <p:pic>
          <p:nvPicPr>
            <p:cNvPr id="53" name="Picture 52" descr="A graph of different colored bars&#10;&#10;AI-generated content may be incorrect.">
              <a:extLst>
                <a:ext uri="{FF2B5EF4-FFF2-40B4-BE49-F238E27FC236}">
                  <a16:creationId xmlns:a16="http://schemas.microsoft.com/office/drawing/2014/main" id="{4DA5BFA5-7CCA-1403-4987-D458269EBE36}"/>
                </a:ext>
              </a:extLst>
            </p:cNvPr>
            <p:cNvPicPr>
              <a:picLocks noChangeAspect="1"/>
            </p:cNvPicPr>
            <p:nvPr/>
          </p:nvPicPr>
          <p:blipFill>
            <a:blip r:embed="rId9">
              <a:extLst>
                <a:ext uri="{28A0092B-C50C-407E-A947-70E740481C1C}">
                  <a14:useLocalDpi xmlns:a14="http://schemas.microsoft.com/office/drawing/2010/main" val="0"/>
                </a:ext>
              </a:extLst>
            </a:blip>
            <a:srcRect r="11055"/>
            <a:stretch>
              <a:fillRect/>
            </a:stretch>
          </p:blipFill>
          <p:spPr>
            <a:xfrm>
              <a:off x="16528562" y="20770606"/>
              <a:ext cx="14000747" cy="8602913"/>
            </a:xfrm>
            <a:prstGeom prst="rect">
              <a:avLst/>
            </a:prstGeom>
          </p:spPr>
        </p:pic>
        <p:sp>
          <p:nvSpPr>
            <p:cNvPr id="54" name="TextBox 53">
              <a:extLst>
                <a:ext uri="{FF2B5EF4-FFF2-40B4-BE49-F238E27FC236}">
                  <a16:creationId xmlns:a16="http://schemas.microsoft.com/office/drawing/2014/main" id="{660E6533-0E8A-20F1-7E53-2B13BBEB2695}"/>
                </a:ext>
              </a:extLst>
            </p:cNvPr>
            <p:cNvSpPr txBox="1"/>
            <p:nvPr/>
          </p:nvSpPr>
          <p:spPr>
            <a:xfrm>
              <a:off x="17062559" y="29519947"/>
              <a:ext cx="12487428" cy="1797910"/>
            </a:xfrm>
            <a:prstGeom prst="rect">
              <a:avLst/>
            </a:prstGeom>
            <a:noFill/>
          </p:spPr>
          <p:txBody>
            <a:bodyPr wrap="square" rtlCol="0">
              <a:noAutofit/>
            </a:bodyPr>
            <a:lstStyle/>
            <a:p>
              <a:r>
                <a:rPr lang="en-US" sz="2800" dirty="0"/>
                <a:t>Figure 1. A bar chart showing mean DOC concentration by year and season for each lake. The error bars represent the standard error with the sample size shown above. Data for winter 2025 has not be  analyzed yet and therefore not shown.</a:t>
              </a:r>
            </a:p>
          </p:txBody>
        </p:sp>
        <p:pic>
          <p:nvPicPr>
            <p:cNvPr id="2" name="Picture 1" descr="A graph of different colored bars&#10;&#10;AI-generated content may be incorrect.">
              <a:extLst>
                <a:ext uri="{FF2B5EF4-FFF2-40B4-BE49-F238E27FC236}">
                  <a16:creationId xmlns:a16="http://schemas.microsoft.com/office/drawing/2014/main" id="{1439D48A-5E72-A02F-F7B8-16C0DE8A31CE}"/>
                </a:ext>
              </a:extLst>
            </p:cNvPr>
            <p:cNvPicPr>
              <a:picLocks noChangeAspect="1"/>
            </p:cNvPicPr>
            <p:nvPr/>
          </p:nvPicPr>
          <p:blipFill>
            <a:blip r:embed="rId9">
              <a:extLst>
                <a:ext uri="{28A0092B-C50C-407E-A947-70E740481C1C}">
                  <a14:useLocalDpi xmlns:a14="http://schemas.microsoft.com/office/drawing/2010/main" val="0"/>
                </a:ext>
              </a:extLst>
            </a:blip>
            <a:srcRect l="88666" t="36442" r="388" b="49249"/>
            <a:stretch>
              <a:fillRect/>
            </a:stretch>
          </p:blipFill>
          <p:spPr>
            <a:xfrm>
              <a:off x="17449512" y="21165242"/>
              <a:ext cx="2364103" cy="1688956"/>
            </a:xfrm>
            <a:prstGeom prst="rect">
              <a:avLst/>
            </a:prstGeom>
          </p:spPr>
        </p:pic>
      </p:grpSp>
      <p:grpSp>
        <p:nvGrpSpPr>
          <p:cNvPr id="12" name="Group 11">
            <a:extLst>
              <a:ext uri="{FF2B5EF4-FFF2-40B4-BE49-F238E27FC236}">
                <a16:creationId xmlns:a16="http://schemas.microsoft.com/office/drawing/2014/main" id="{593BE270-6791-601F-2C3C-8D7BD4455F9F}"/>
              </a:ext>
            </a:extLst>
          </p:cNvPr>
          <p:cNvGrpSpPr/>
          <p:nvPr/>
        </p:nvGrpSpPr>
        <p:grpSpPr>
          <a:xfrm>
            <a:off x="15802798" y="18572660"/>
            <a:ext cx="15014603" cy="13150064"/>
            <a:chOff x="15802798" y="18572660"/>
            <a:chExt cx="15014603" cy="13150064"/>
          </a:xfrm>
        </p:grpSpPr>
        <p:grpSp>
          <p:nvGrpSpPr>
            <p:cNvPr id="9" name="Group 8">
              <a:extLst>
                <a:ext uri="{FF2B5EF4-FFF2-40B4-BE49-F238E27FC236}">
                  <a16:creationId xmlns:a16="http://schemas.microsoft.com/office/drawing/2014/main" id="{7F79E87C-EE4C-3DA4-9133-5236799D442C}"/>
                </a:ext>
              </a:extLst>
            </p:cNvPr>
            <p:cNvGrpSpPr/>
            <p:nvPr/>
          </p:nvGrpSpPr>
          <p:grpSpPr>
            <a:xfrm>
              <a:off x="15802798" y="18572660"/>
              <a:ext cx="15014603" cy="13150064"/>
              <a:chOff x="15818034" y="5422596"/>
              <a:chExt cx="14999367" cy="13150064"/>
            </a:xfrm>
          </p:grpSpPr>
          <p:sp>
            <p:nvSpPr>
              <p:cNvPr id="26" name="TextBox 25">
                <a:extLst>
                  <a:ext uri="{FF2B5EF4-FFF2-40B4-BE49-F238E27FC236}">
                    <a16:creationId xmlns:a16="http://schemas.microsoft.com/office/drawing/2014/main" id="{12D1A0B1-C3B6-56E6-BFC1-004E223D9B70}"/>
                  </a:ext>
                </a:extLst>
              </p:cNvPr>
              <p:cNvSpPr txBox="1"/>
              <p:nvPr/>
            </p:nvSpPr>
            <p:spPr>
              <a:xfrm>
                <a:off x="15818034" y="5422596"/>
                <a:ext cx="14999367" cy="1315006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   DOM Quality in Laurentian Great Lakes</a:t>
                </a:r>
              </a:p>
            </p:txBody>
          </p:sp>
          <p:sp>
            <p:nvSpPr>
              <p:cNvPr id="27" name="TextBox 26">
                <a:extLst>
                  <a:ext uri="{FF2B5EF4-FFF2-40B4-BE49-F238E27FC236}">
                    <a16:creationId xmlns:a16="http://schemas.microsoft.com/office/drawing/2014/main" id="{7B56C86F-A9F0-B794-1A6A-CA082BEAE661}"/>
                  </a:ext>
                </a:extLst>
              </p:cNvPr>
              <p:cNvSpPr txBox="1"/>
              <p:nvPr/>
            </p:nvSpPr>
            <p:spPr>
              <a:xfrm>
                <a:off x="17076533" y="16083927"/>
                <a:ext cx="12512842" cy="1834258"/>
              </a:xfrm>
              <a:prstGeom prst="rect">
                <a:avLst/>
              </a:prstGeom>
              <a:noFill/>
            </p:spPr>
            <p:txBody>
              <a:bodyPr wrap="square" rtlCol="0">
                <a:noAutofit/>
              </a:bodyPr>
              <a:lstStyle/>
              <a:p>
                <a:r>
                  <a:rPr lang="en-US" sz="2800" dirty="0"/>
                  <a:t>Figure 2. Bar charts showing average Humification index (HIX; A) and Biological index (BIX; B) values  by year and season for each lake. The error bars represent the standard error of the </a:t>
                </a:r>
                <a:r>
                  <a:rPr lang="en-US" sz="2600" dirty="0"/>
                  <a:t>mean</a:t>
                </a:r>
                <a:r>
                  <a:rPr lang="en-US" sz="2800" dirty="0"/>
                  <a:t> with sample size shown above each bar. Higher HIX values indicate extent of humification, and higher BIX values indicate autotrophic productivity</a:t>
                </a:r>
                <a:r>
                  <a:rPr lang="en-US" sz="2800" baseline="30000" dirty="0"/>
                  <a:t>3</a:t>
                </a:r>
                <a:r>
                  <a:rPr lang="en-US" sz="2800" dirty="0"/>
                  <a:t>. </a:t>
                </a:r>
              </a:p>
            </p:txBody>
          </p:sp>
          <p:pic>
            <p:nvPicPr>
              <p:cNvPr id="51" name="Picture 50" descr="A graph of different colored bars&#10;&#10;AI-generated content may be incorrect.">
                <a:extLst>
                  <a:ext uri="{FF2B5EF4-FFF2-40B4-BE49-F238E27FC236}">
                    <a16:creationId xmlns:a16="http://schemas.microsoft.com/office/drawing/2014/main" id="{CAA5CEA9-B1BF-E28D-5B8E-FB6A279494BC}"/>
                  </a:ext>
                </a:extLst>
              </p:cNvPr>
              <p:cNvPicPr>
                <a:picLocks noChangeAspect="1"/>
              </p:cNvPicPr>
              <p:nvPr/>
            </p:nvPicPr>
            <p:blipFill>
              <a:blip r:embed="rId10">
                <a:extLst>
                  <a:ext uri="{28A0092B-C50C-407E-A947-70E740481C1C}">
                    <a14:useLocalDpi xmlns:a14="http://schemas.microsoft.com/office/drawing/2010/main" val="0"/>
                  </a:ext>
                </a:extLst>
              </a:blip>
              <a:srcRect t="-635" b="1"/>
              <a:stretch>
                <a:fillRect/>
              </a:stretch>
            </p:blipFill>
            <p:spPr>
              <a:xfrm>
                <a:off x="15915763" y="7747786"/>
                <a:ext cx="14607404" cy="8190826"/>
              </a:xfrm>
              <a:prstGeom prst="rect">
                <a:avLst/>
              </a:prstGeom>
            </p:spPr>
          </p:pic>
        </p:grpSp>
        <p:pic>
          <p:nvPicPr>
            <p:cNvPr id="11" name="Picture 10" descr="A graph of different colored bars&#10;&#10;AI-generated content may be incorrect.">
              <a:extLst>
                <a:ext uri="{FF2B5EF4-FFF2-40B4-BE49-F238E27FC236}">
                  <a16:creationId xmlns:a16="http://schemas.microsoft.com/office/drawing/2014/main" id="{EE9E8852-70DE-8F82-C3A4-11D4476BB3E7}"/>
                </a:ext>
              </a:extLst>
            </p:cNvPr>
            <p:cNvPicPr>
              <a:picLocks noChangeAspect="1"/>
            </p:cNvPicPr>
            <p:nvPr/>
          </p:nvPicPr>
          <p:blipFill>
            <a:blip r:embed="rId10">
              <a:extLst>
                <a:ext uri="{28A0092B-C50C-407E-A947-70E740481C1C}">
                  <a14:useLocalDpi xmlns:a14="http://schemas.microsoft.com/office/drawing/2010/main" val="0"/>
                </a:ext>
              </a:extLst>
            </a:blip>
            <a:srcRect l="40299" t="1212" r="34234" b="91111"/>
            <a:stretch>
              <a:fillRect/>
            </a:stretch>
          </p:blipFill>
          <p:spPr>
            <a:xfrm>
              <a:off x="20021204" y="20588687"/>
              <a:ext cx="6623501" cy="1111397"/>
            </a:xfrm>
            <a:prstGeom prst="rect">
              <a:avLst/>
            </a:prstGeom>
          </p:spPr>
        </p:pic>
      </p:grpSp>
      <p:pic>
        <p:nvPicPr>
          <p:cNvPr id="17" name="Picture 16" descr="A screenshot of a graph&#10;&#10;AI-generated content may be incorrect.">
            <a:extLst>
              <a:ext uri="{FF2B5EF4-FFF2-40B4-BE49-F238E27FC236}">
                <a16:creationId xmlns:a16="http://schemas.microsoft.com/office/drawing/2014/main" id="{05308B5F-39C5-76AD-7FCD-BFB4E93BB54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848507" y="33077682"/>
            <a:ext cx="14580234" cy="8893943"/>
          </a:xfrm>
          <a:prstGeom prst="rect">
            <a:avLst/>
          </a:prstGeom>
        </p:spPr>
      </p:pic>
    </p:spTree>
    <p:extLst>
      <p:ext uri="{BB962C8B-B14F-4D97-AF65-F5344CB8AC3E}">
        <p14:creationId xmlns:p14="http://schemas.microsoft.com/office/powerpoint/2010/main" val="2002613377"/>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3094</TotalTime>
  <Words>1032</Words>
  <Application>Microsoft Macintosh PowerPoint</Application>
  <PresentationFormat>Custom</PresentationFormat>
  <Paragraphs>43</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Connor OLoughlin</dc:creator>
  <cp:lastModifiedBy>Tristy Vick-Majors</cp:lastModifiedBy>
  <cp:revision>5</cp:revision>
  <dcterms:created xsi:type="dcterms:W3CDTF">2025-05-19T00:14:23Z</dcterms:created>
  <dcterms:modified xsi:type="dcterms:W3CDTF">2025-05-28T10:54:17Z</dcterms:modified>
</cp:coreProperties>
</file>

<file path=docProps/thumbnail.jpeg>
</file>